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3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  <p:sldMasterId id="2147483698" r:id="rId2"/>
  </p:sldMasterIdLst>
  <p:notesMasterIdLst>
    <p:notesMasterId r:id="rId28"/>
  </p:notesMasterIdLst>
  <p:handoutMasterIdLst>
    <p:handoutMasterId r:id="rId29"/>
  </p:handoutMasterIdLst>
  <p:sldIdLst>
    <p:sldId id="265" r:id="rId3"/>
    <p:sldId id="317" r:id="rId4"/>
    <p:sldId id="318" r:id="rId5"/>
    <p:sldId id="340" r:id="rId6"/>
    <p:sldId id="341" r:id="rId7"/>
    <p:sldId id="329" r:id="rId8"/>
    <p:sldId id="338" r:id="rId9"/>
    <p:sldId id="299" r:id="rId10"/>
    <p:sldId id="337" r:id="rId11"/>
    <p:sldId id="334" r:id="rId12"/>
    <p:sldId id="309" r:id="rId13"/>
    <p:sldId id="310" r:id="rId14"/>
    <p:sldId id="311" r:id="rId15"/>
    <p:sldId id="313" r:id="rId16"/>
    <p:sldId id="314" r:id="rId17"/>
    <p:sldId id="316" r:id="rId18"/>
    <p:sldId id="319" r:id="rId19"/>
    <p:sldId id="322" r:id="rId20"/>
    <p:sldId id="339" r:id="rId21"/>
    <p:sldId id="323" r:id="rId22"/>
    <p:sldId id="324" r:id="rId23"/>
    <p:sldId id="326" r:id="rId24"/>
    <p:sldId id="327" r:id="rId25"/>
    <p:sldId id="336" r:id="rId26"/>
    <p:sldId id="304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0" autoAdjust="0"/>
    <p:restoredTop sz="72625" autoAdjust="0"/>
  </p:normalViewPr>
  <p:slideViewPr>
    <p:cSldViewPr snapToGrid="0" snapToObjects="1" showGuides="1">
      <p:cViewPr varScale="1">
        <p:scale>
          <a:sx n="78" d="100"/>
          <a:sy n="78" d="100"/>
        </p:scale>
        <p:origin x="720" y="43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2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Calibri (Основной текст)"/>
              </a:rPr>
              <a:t>Так как используется </a:t>
            </a:r>
            <a:r>
              <a:rPr lang="ru-RU" dirty="0" err="1">
                <a:latin typeface="Calibri (Основной текст)"/>
              </a:rPr>
              <a:t>нейросетевая</a:t>
            </a:r>
            <a:r>
              <a:rPr lang="ru-RU" dirty="0">
                <a:latin typeface="Calibri (Основной текст)"/>
              </a:rPr>
              <a:t> архитектура, необходимо подготовить обучающую выборку, то есть загрузить карты высот и получить на их основе наброски. После этого требуется загрузить пары в нейронную сеть для обучения.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67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Теперь подробнее.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Ранее было экспериментально выяснено, что используемой архитектуре недостаточно нескольких сотен изображений в качестве обучающей выборки, поэтому сначала было необходимо подготовить обучающую выборку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 нескольких тысяч изображений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Для этого потребовалось найти большой набор данных с картами высот разрешения 3 600 </a:t>
            </a:r>
            <a:r>
              <a:rPr lang="en-US" dirty="0"/>
              <a:t>× </a:t>
            </a:r>
            <a:r>
              <a:rPr lang="ru-RU" dirty="0"/>
              <a:t>3 600. Такой был создан 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Японским агентством аэрокосмических исследований. В открытом доступе находятся требуемые карты высот почти для всей поверхности Земли. Для выполнения данной работы необходима информация о горных участках, поэтому загруженная выборка состоит из карт высот гористой местности с некотором числом окрестных территорий.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 начала дальнейшей обработки были отброшены карты высот, которые можно считать выбросами. Во-первых, слишком тёмные (минимальные высоты) и слишком светлые (максимальные высоты). Во-вторых, содержащие минимальные значения менее тысячи метров или максимальные высоты более пяти тысяч метров.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картам высот необходимо получить наброски, состоящие из рек, хребтов, высот, дорог и плоских возвышенностей во всех возможных комбинациях.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27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Генерация набросков рек происходит с помощью применения алгоритма, предложенного в оригинальной публикации, выделяющего области интереса из карт высот. Идея заключается в том, чтобы моделировать стекание воды сверху вниз. Для всех высот рассматриваются восемь соседних высот, каждая из которых потенциально может быть следующей точкой на пути движения потока.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Создание набросков с хребтами происходит почти так же, как в случае с реками, но дополнительно необходимо инвертировать карту высот. Тогда получится, что алгоритм моделирует воду, стекающую вверх.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Был реализован алгоритм определения высот. Он позволяет находить точки локального минимума, то есть впадины, и максимума, то есть пики. Каждая высота сравнивается с восемью соседями, если она выше всех, то это локальной максимум, если ниже — локальный минимум.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2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могут выглядеть сгенерированные наброски с хребтами и высотами.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95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Следующий этап — это добавление дорог. Карта высот загружается в редактор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Engine,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модифицируется с помощью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Landscape Splines </a:t>
            </a: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 выгружается обратно. Набросок редактируется для отражения добавленных элементов.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8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Последний шаг в генерации набросков — добавление плоских возвышенностей. Принцип такой же, как с дорогами, однако добавляемые элементы выглядят иначе.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10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После получения итоговых форм набросков и карт высот необходимо получать пары, то есть изображения, левая часть которых является наброском, а правая — картой высот. Именно такой формат необходим для загрузки в нейронную сеть.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Выборка была подготовлена с нуля.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85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Генеративно-состязательная сеть состоит из двух частей — генератора и дискриминатора. Генератор учится создавать карты высот, которые будут неотличимы от целевых. Дискриминатор учится отличать созданные карты высот от целевых. Процесс обучения генеративно-состязательной сети представляет собой приближение решения задачи оптимизации. Из эпохи в эпоху сеть старается минимизировать функцию потерь генератора и максимизировать функцию потерь дискриминатора.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3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данной сети ключевой функцией потерь является </a:t>
            </a:r>
            <a:r>
              <a:rPr lang="en-US" dirty="0"/>
              <a:t>L1</a:t>
            </a:r>
            <a:r>
              <a:rPr lang="ru-RU" dirty="0"/>
              <a:t>-регуляризация</a:t>
            </a:r>
            <a:r>
              <a:rPr lang="en-US" dirty="0"/>
              <a:t>, </a:t>
            </a:r>
            <a:r>
              <a:rPr lang="ru-RU" dirty="0"/>
              <a:t>отвечающая за похожесть выходного изображения на требуемое. Функция убывала, значит, обучение проходило успешно.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98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проходило обучение генератора и дискриминатора. Около двухсотой эпохи обе нейронные сети начали осциллировать с примерно одинаковой амплитудой (у каждой своя). Для генеративно-состязательных архитектур</a:t>
            </a:r>
            <a:r>
              <a:rPr lang="en-US" dirty="0"/>
              <a:t> </a:t>
            </a:r>
            <a:r>
              <a:rPr lang="ru-RU" dirty="0"/>
              <a:t>это хорошо.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Нейронная сеть была обучена с нуля.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100" dirty="0">
                <a:latin typeface="Times New Roman" panose="02020603050405020304" pitchFamily="18" charset="0"/>
              </a:rPr>
              <a:t>Игровая индустрия продолжает расти, быстрыми темпами увеличивается число создаваемых игр с большими уровнями. В процессе разработки таких игр требуется создавать обширные пространства для обзора.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Зачастую использующиеся</a:t>
            </a:r>
            <a:r>
              <a:rPr lang="ru-RU" kern="100" dirty="0">
                <a:latin typeface="Times New Roman" panose="02020603050405020304" pitchFamily="18" charset="0"/>
              </a:rPr>
              <a:t> методы позволяют генерировать ландшафты, которые нельзя назвать реалистичными и интересными. Приходится ограничиваться этим или тратить много времени на ручную обработку.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81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Реализованный интерфейс позволяет создавать набросок и видеть результат. Все цветные штрихи рисуются кистью размером в один пиксель, ширина ластика — десять пикселей. Пики и впадины рисуются не непрерывными кривыми, а точками.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766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Обученная модель позволяет генерировать ландшафты с хребтами и отдельными возвышенностями.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40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Также возможна генерация гор с реками.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06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может выглядеть сессия создания поверхности с дорогой от начала использования приложения до проверки в редакторе игрового движка.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Предлагаемый метод позволяет создавать реалистичные хребты, реки, дороги в интерактивном режиме.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70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 результате выполнения данной работы были с нуля подготовлена обучающая выборка на основе карт высот для реальных ландшафтов Земли и обучена нейронная сеть. Далее был разработан метод интерактивной генерации ландшафта. Затем был разработан графический интерфейс генератора высот. В конце было проведено сравнение предлагаемого метода с созданными ранее.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его использования не требуется длительной подготовки. Метод выходит за рамки естественных объектов реального мира, позволяя добавлять искусственные — дороги и отдельные возвышенности. После создания наброска результат в виде карты высот можно получить почти сразу.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56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100" dirty="0">
                <a:latin typeface="Times New Roman" panose="02020603050405020304" pitchFamily="18" charset="0"/>
              </a:rPr>
              <a:t>В рамках данного исследования разрабатывался подход для генерации карт высот в режиме почти реального времени по рисункам пользователей. Для успешного достижения цели были поставлены и решены следующие задачи — изучение предметной области </a:t>
            </a:r>
            <a:r>
              <a:rPr lang="ru-RU" kern="100">
                <a:latin typeface="Times New Roman" panose="02020603050405020304" pitchFamily="18" charset="0"/>
              </a:rPr>
              <a:t>для выявления </a:t>
            </a:r>
            <a:r>
              <a:rPr lang="ru-RU" kern="100" dirty="0">
                <a:latin typeface="Times New Roman" panose="02020603050405020304" pitchFamily="18" charset="0"/>
              </a:rPr>
              <a:t>задач, не решаемых существующими подходами, разработка метода интерактивной генерации ландшафта и сравнение полученного метода с аналогами.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3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100" dirty="0">
                <a:latin typeface="Times New Roman" panose="02020603050405020304" pitchFamily="18" charset="0"/>
              </a:rPr>
              <a:t>Существует множество подходов к моделированию поверхностей. В данной работе сосредоточение идёт на создании ландшафта с нуля, то есть без входных данных, и на создании ландшафта по входным данным в виде набросков.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100" dirty="0">
                <a:latin typeface="Times New Roman" panose="02020603050405020304" pitchFamily="18" charset="0"/>
              </a:rPr>
              <a:t>Одна из недавних публикаций посвящена модификации классического алгоритма </a:t>
            </a:r>
            <a:r>
              <a:rPr lang="en-US" kern="100" dirty="0">
                <a:latin typeface="Times New Roman" panose="02020603050405020304" pitchFamily="18" charset="0"/>
              </a:rPr>
              <a:t>Perlin noise. </a:t>
            </a:r>
            <a:r>
              <a:rPr lang="ru-RU" kern="100" dirty="0">
                <a:latin typeface="Times New Roman" panose="02020603050405020304" pitchFamily="18" charset="0"/>
              </a:rPr>
              <a:t>Автору удалось добиться повышения реалистичности за счёт улучшения создаваемых склонов, но гребни и хребты выглядят ненатурально.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55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kern="100" dirty="0">
                <a:latin typeface="Times New Roman" panose="02020603050405020304" pitchFamily="18" charset="0"/>
              </a:rPr>
              <a:t>Ещё один предложенный в последние годы метод позволяет генерировать поверхности по наброскам, однако получаемые результаты трудно назвать похожими на реально существующие.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1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Для данной работы более важно исследование, в котором была предложена нейронная сеть, позволяющая преобразовывать изображения одного типа в изображения другого типа.</a:t>
            </a:r>
          </a:p>
          <a:p>
            <a:r>
              <a:rPr lang="ru-RU" dirty="0"/>
              <a:t>В рамках данной работы она применялась для пар вида (набросок, карта высот). В таком случае нейронная сеть учится соотносить их между собой для того, чтобы потом уметь генерировать карту высот по наброску.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9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могут выглядеть вход и выход метода.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3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как предполагается использовать генерируемые карты высот для создания разнообразных игровых миров, важно, чтобы метод позволял дизайнерам ландшафтов добавлять на наброски дороги и плоские возвышенности, то есть элементы, не связанные с естественно протекающими процессами. Прежде такую задачу не решали.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Так могут выглядеть наброски с дорогой и плоской возвышенностью.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4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Редактируемый элемент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9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3319723"/>
            <a:ext cx="4038600" cy="12749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9" y="1770130"/>
            <a:ext cx="3036565" cy="2919036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911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87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599335"/>
            <a:ext cx="6400800" cy="228599"/>
          </a:xfrm>
        </p:spPr>
        <p:txBody>
          <a:bodyPr anchor="b" anchorCtr="0">
            <a:normAutofit/>
          </a:bodyPr>
          <a:lstStyle>
            <a:lvl1pPr marL="0" indent="0" algn="ctr">
              <a:buNone/>
              <a:defRPr sz="12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Город и год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2926326"/>
            <a:ext cx="6400800" cy="705749"/>
          </a:xfrm>
        </p:spPr>
        <p:txBody>
          <a:bodyPr anchor="b">
            <a:normAutofit/>
          </a:bodyPr>
          <a:lstStyle>
            <a:lvl1pPr algn="ctr"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3637205"/>
            <a:ext cx="6400800" cy="46290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4693" y="997421"/>
            <a:ext cx="5965438" cy="1488969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65697" y="2571750"/>
            <a:ext cx="5965825" cy="1652588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/>
            </a:lvl1pPr>
            <a:lvl2pPr marL="457200" indent="0" algn="l">
              <a:buFontTx/>
              <a:buNone/>
              <a:defRPr/>
            </a:lvl2pPr>
            <a:lvl3pPr marL="914400" indent="0" algn="l">
              <a:buFontTx/>
              <a:buNone/>
              <a:defRPr/>
            </a:lvl3pPr>
            <a:lvl4pPr marL="1371600" indent="0" algn="l">
              <a:buFontTx/>
              <a:buNone/>
              <a:defRPr/>
            </a:lvl4pPr>
            <a:lvl5pPr marL="1828800" indent="0" algn="l">
              <a:buFontTx/>
              <a:buNone/>
              <a:defRPr/>
            </a:lvl5pPr>
          </a:lstStyle>
          <a:p>
            <a:pPr lvl="0"/>
            <a:r>
              <a:rPr lang="ru-RU" dirty="0"/>
              <a:t>Имя и контактные данные автора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1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3140" y="927382"/>
            <a:ext cx="2713244" cy="1644368"/>
          </a:xfrm>
        </p:spPr>
        <p:txBody>
          <a:bodyPr anchor="t" anchorCtr="0">
            <a:normAutofit/>
          </a:bodyPr>
          <a:lstStyle>
            <a:lvl1pPr>
              <a:defRPr sz="2800" baseline="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Место для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5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2010279"/>
            <a:ext cx="8229600" cy="620483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Спасибо за внимание!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787704"/>
            <a:ext cx="8229600" cy="594122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FontTx/>
              <a:buNone/>
              <a:defRPr>
                <a:solidFill>
                  <a:srgbClr val="FFFFFF"/>
                </a:solidFill>
              </a:defRPr>
            </a:lvl2pPr>
            <a:lvl3pPr marL="914400" indent="0" algn="ctr">
              <a:buFontTx/>
              <a:buNone/>
              <a:defRPr>
                <a:solidFill>
                  <a:srgbClr val="FFFFFF"/>
                </a:solidFill>
              </a:defRPr>
            </a:lvl3pPr>
            <a:lvl4pPr marL="1371600" indent="0" algn="ctr">
              <a:buFontTx/>
              <a:buNone/>
              <a:defRPr>
                <a:solidFill>
                  <a:srgbClr val="FFFFFF"/>
                </a:solidFill>
              </a:defRPr>
            </a:lvl4pPr>
            <a:lvl5pPr marL="1828800" indent="0" algn="ctr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ru-RU" dirty="0"/>
              <a:t>Контактные данные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22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46133"/>
            <a:ext cx="6273934" cy="2848490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84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759937"/>
            <a:ext cx="4038600" cy="283468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9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199" y="1759937"/>
            <a:ext cx="5018388" cy="294303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659438" y="1759744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659438" y="3288506"/>
            <a:ext cx="3027362" cy="1414463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498"/>
            <a:ext cx="8229600" cy="620315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6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27382"/>
            <a:ext cx="8229600" cy="62048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1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3276149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7917" y="1759744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457201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3276149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6097917" y="3324086"/>
            <a:ext cx="2588883" cy="1063056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89917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1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275819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085706" y="4472763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185639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none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0768" y="329462"/>
            <a:ext cx="465603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7" r:id="rId2"/>
    <p:sldLayoutId id="2147483692" r:id="rId3"/>
    <p:sldLayoutId id="2147483686" r:id="rId4"/>
    <p:sldLayoutId id="2147483689" r:id="rId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27382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4948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0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218875"/>
            <a:ext cx="6400800" cy="705749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00000"/>
                </a:solidFill>
              </a:rPr>
              <a:t>Разработка метода интерактивной генерации ландшафта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91C2C1-5AA7-4AAE-B661-6AC6D45A82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1600" y="2924624"/>
            <a:ext cx="6400800" cy="463550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000" dirty="0">
                <a:solidFill>
                  <a:srgbClr val="000000"/>
                </a:solidFill>
                <a:latin typeface="Calibri (Основной текст)"/>
              </a:rPr>
              <a:t>Нурлыгаянов Никита Рамильевич</a:t>
            </a:r>
            <a:endParaRPr lang="nl-NL" sz="2000" dirty="0">
              <a:solidFill>
                <a:srgbClr val="000000"/>
              </a:solidFill>
              <a:latin typeface="Calibri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D24304C-B1E8-47F2-BC07-337CCDBE9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033" y="3243042"/>
            <a:ext cx="1690733" cy="139067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E536BBC-75B5-40A2-AB97-E78498B56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033" y="1097973"/>
            <a:ext cx="1678500" cy="1373412"/>
          </a:xfrm>
          <a:prstGeom prst="rect">
            <a:avLst/>
          </a:prstGeom>
        </p:spPr>
      </p:pic>
      <p:sp>
        <p:nvSpPr>
          <p:cNvPr id="9" name="Google Shape;193;p26">
            <a:extLst>
              <a:ext uri="{FF2B5EF4-FFF2-40B4-BE49-F238E27FC236}">
                <a16:creationId xmlns:a16="http://schemas.microsoft.com/office/drawing/2014/main" id="{B116B65C-33BC-4D03-B30F-1AD0EC9D36B8}"/>
              </a:ext>
            </a:extLst>
          </p:cNvPr>
          <p:cNvSpPr txBox="1"/>
          <p:nvPr/>
        </p:nvSpPr>
        <p:spPr>
          <a:xfrm>
            <a:off x="582975" y="1485030"/>
            <a:ext cx="5522100" cy="4197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Загрузить </a:t>
            </a:r>
            <a:r>
              <a:rPr lang="ru-RU" sz="1600" b="1" dirty="0">
                <a:latin typeface="Calibri (Основной текст)"/>
                <a:ea typeface="Calibri"/>
                <a:cs typeface="Calibri"/>
                <a:sym typeface="Calibri"/>
              </a:rPr>
              <a:t>карты высот в HD</a:t>
            </a: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 и отсеять выбросы</a:t>
            </a:r>
            <a:endParaRPr sz="16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5;p26">
            <a:extLst>
              <a:ext uri="{FF2B5EF4-FFF2-40B4-BE49-F238E27FC236}">
                <a16:creationId xmlns:a16="http://schemas.microsoft.com/office/drawing/2014/main" id="{D50567AA-DFC8-4E2F-9D07-233D01897EB9}"/>
              </a:ext>
            </a:extLst>
          </p:cNvPr>
          <p:cNvSpPr txBox="1"/>
          <p:nvPr/>
        </p:nvSpPr>
        <p:spPr>
          <a:xfrm>
            <a:off x="6916460" y="2106280"/>
            <a:ext cx="1743000" cy="4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  <a:latin typeface="Calibri (Основной текст)"/>
                <a:ea typeface="Calibri"/>
                <a:cs typeface="Calibri"/>
                <a:sym typeface="Calibri"/>
              </a:rPr>
              <a:t>Карта высот</a:t>
            </a:r>
            <a:endParaRPr dirty="0">
              <a:solidFill>
                <a:schemeClr val="bg1"/>
              </a:solidFill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97;p26">
            <a:extLst>
              <a:ext uri="{FF2B5EF4-FFF2-40B4-BE49-F238E27FC236}">
                <a16:creationId xmlns:a16="http://schemas.microsoft.com/office/drawing/2014/main" id="{57AFEA62-19C2-46DD-8EED-6C1F273EB0C6}"/>
              </a:ext>
            </a:extLst>
          </p:cNvPr>
          <p:cNvSpPr txBox="1"/>
          <p:nvPr/>
        </p:nvSpPr>
        <p:spPr>
          <a:xfrm>
            <a:off x="7164470" y="4249793"/>
            <a:ext cx="1286093" cy="502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bg1"/>
                </a:solidFill>
                <a:latin typeface="Calibri (Основной текст)"/>
                <a:ea typeface="Calibri"/>
                <a:cs typeface="Calibri"/>
                <a:sym typeface="Calibri"/>
              </a:rPr>
              <a:t>Набросок</a:t>
            </a:r>
            <a:endParaRPr dirty="0">
              <a:solidFill>
                <a:schemeClr val="bg1"/>
              </a:solidFill>
              <a:latin typeface="Calibri (Основной текст)"/>
            </a:endParaRPr>
          </a:p>
        </p:txBody>
      </p:sp>
      <p:sp>
        <p:nvSpPr>
          <p:cNvPr id="14" name="Google Shape;198;p26">
            <a:extLst>
              <a:ext uri="{FF2B5EF4-FFF2-40B4-BE49-F238E27FC236}">
                <a16:creationId xmlns:a16="http://schemas.microsoft.com/office/drawing/2014/main" id="{85189129-4848-4FF7-90CA-4A4613BB1F94}"/>
              </a:ext>
            </a:extLst>
          </p:cNvPr>
          <p:cNvSpPr txBox="1"/>
          <p:nvPr/>
        </p:nvSpPr>
        <p:spPr>
          <a:xfrm>
            <a:off x="6956033" y="2487669"/>
            <a:ext cx="16785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alibri (Основной текст)"/>
                <a:ea typeface="Calibri"/>
                <a:cs typeface="Calibri"/>
                <a:sym typeface="Calibri"/>
              </a:rPr>
              <a:t>Пара входных данных</a:t>
            </a:r>
            <a:endParaRPr b="1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99;p26">
            <a:extLst>
              <a:ext uri="{FF2B5EF4-FFF2-40B4-BE49-F238E27FC236}">
                <a16:creationId xmlns:a16="http://schemas.microsoft.com/office/drawing/2014/main" id="{E023FA67-3E03-45CD-8681-BE79F0350588}"/>
              </a:ext>
            </a:extLst>
          </p:cNvPr>
          <p:cNvSpPr/>
          <p:nvPr/>
        </p:nvSpPr>
        <p:spPr>
          <a:xfrm>
            <a:off x="6658500" y="966246"/>
            <a:ext cx="2260500" cy="380812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(Основной текст)"/>
            </a:endParaRPr>
          </a:p>
        </p:txBody>
      </p:sp>
      <p:sp>
        <p:nvSpPr>
          <p:cNvPr id="16" name="Google Shape;200;p26">
            <a:extLst>
              <a:ext uri="{FF2B5EF4-FFF2-40B4-BE49-F238E27FC236}">
                <a16:creationId xmlns:a16="http://schemas.microsoft.com/office/drawing/2014/main" id="{56EF60CC-AA4A-44A5-956D-DE239DF27C8A}"/>
              </a:ext>
            </a:extLst>
          </p:cNvPr>
          <p:cNvSpPr txBox="1"/>
          <p:nvPr/>
        </p:nvSpPr>
        <p:spPr>
          <a:xfrm>
            <a:off x="582975" y="1904730"/>
            <a:ext cx="5522100" cy="4329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Добавить на </a:t>
            </a:r>
            <a:r>
              <a:rPr lang="ru-RU" sz="1600" b="1" dirty="0">
                <a:latin typeface="Calibri (Основной текст)"/>
                <a:ea typeface="Calibri"/>
                <a:cs typeface="Calibri"/>
                <a:sym typeface="Calibri"/>
              </a:rPr>
              <a:t>карты высот</a:t>
            </a: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 </a:t>
            </a:r>
            <a:r>
              <a:rPr lang="ru-RU" sz="1600" dirty="0">
                <a:solidFill>
                  <a:srgbClr val="7030A0"/>
                </a:solidFill>
                <a:latin typeface="Calibri (Основной текст)"/>
                <a:ea typeface="Calibri"/>
                <a:cs typeface="Calibri"/>
                <a:sym typeface="Calibri"/>
              </a:rPr>
              <a:t>дороги и плоские возвышенности</a:t>
            </a:r>
            <a:endParaRPr sz="1600" dirty="0">
              <a:solidFill>
                <a:srgbClr val="7030A0"/>
              </a:solidFill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01;p26">
            <a:extLst>
              <a:ext uri="{FF2B5EF4-FFF2-40B4-BE49-F238E27FC236}">
                <a16:creationId xmlns:a16="http://schemas.microsoft.com/office/drawing/2014/main" id="{C405C56B-8BE5-42A7-A607-B713517B853A}"/>
              </a:ext>
            </a:extLst>
          </p:cNvPr>
          <p:cNvSpPr txBox="1"/>
          <p:nvPr/>
        </p:nvSpPr>
        <p:spPr>
          <a:xfrm>
            <a:off x="582975" y="2547480"/>
            <a:ext cx="5522100" cy="4197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latin typeface="Calibri (Основной текст)"/>
                <a:ea typeface="Calibri"/>
                <a:cs typeface="Calibri"/>
                <a:sym typeface="Calibri"/>
              </a:rPr>
              <a:t>Сгенерировать </a:t>
            </a:r>
            <a:r>
              <a:rPr lang="ru-RU" sz="1600" b="1">
                <a:latin typeface="Calibri (Основной текст)"/>
                <a:ea typeface="Calibri"/>
                <a:cs typeface="Calibri"/>
                <a:sym typeface="Calibri"/>
              </a:rPr>
              <a:t>наброски</a:t>
            </a:r>
            <a:endParaRPr sz="1600" b="1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02;p26">
            <a:extLst>
              <a:ext uri="{FF2B5EF4-FFF2-40B4-BE49-F238E27FC236}">
                <a16:creationId xmlns:a16="http://schemas.microsoft.com/office/drawing/2014/main" id="{87AE4AD2-A718-4E2B-BC82-00C6976F551B}"/>
              </a:ext>
            </a:extLst>
          </p:cNvPr>
          <p:cNvSpPr/>
          <p:nvPr/>
        </p:nvSpPr>
        <p:spPr>
          <a:xfrm>
            <a:off x="3024750" y="2476480"/>
            <a:ext cx="2517600" cy="1461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 (Основной текст)"/>
            </a:endParaRPr>
          </a:p>
        </p:txBody>
      </p:sp>
      <p:sp>
        <p:nvSpPr>
          <p:cNvPr id="23" name="Google Shape;203;p26">
            <a:extLst>
              <a:ext uri="{FF2B5EF4-FFF2-40B4-BE49-F238E27FC236}">
                <a16:creationId xmlns:a16="http://schemas.microsoft.com/office/drawing/2014/main" id="{F363BAD1-8CFB-413B-BE36-719E025F8ADD}"/>
              </a:ext>
            </a:extLst>
          </p:cNvPr>
          <p:cNvSpPr txBox="1"/>
          <p:nvPr/>
        </p:nvSpPr>
        <p:spPr>
          <a:xfrm>
            <a:off x="3033075" y="2518430"/>
            <a:ext cx="2517600" cy="1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i="1" dirty="0">
                <a:solidFill>
                  <a:srgbClr val="0070C0"/>
                </a:solidFill>
                <a:latin typeface="Calibri (Основной текст)"/>
                <a:ea typeface="Calibri"/>
                <a:cs typeface="Calibri"/>
                <a:sym typeface="Calibri"/>
              </a:rPr>
              <a:t>Рек</a:t>
            </a:r>
            <a:endParaRPr sz="1600" i="1" dirty="0">
              <a:solidFill>
                <a:srgbClr val="0070C0"/>
              </a:solidFill>
              <a:latin typeface="Calibri (Основной текст)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i="1" dirty="0">
                <a:solidFill>
                  <a:srgbClr val="0070C0"/>
                </a:solidFill>
                <a:latin typeface="Calibri (Основной текст)"/>
                <a:ea typeface="Calibri"/>
                <a:cs typeface="Calibri"/>
                <a:sym typeface="Calibri"/>
              </a:rPr>
              <a:t>Хребтов</a:t>
            </a:r>
            <a:endParaRPr sz="1600" i="1" dirty="0">
              <a:solidFill>
                <a:srgbClr val="0070C0"/>
              </a:solidFill>
              <a:latin typeface="Calibri (Основной текст)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i="1" dirty="0">
                <a:solidFill>
                  <a:srgbClr val="0070C0"/>
                </a:solidFill>
                <a:latin typeface="Calibri (Основной текст)"/>
                <a:ea typeface="Calibri"/>
                <a:cs typeface="Calibri"/>
                <a:sym typeface="Calibri"/>
              </a:rPr>
              <a:t>Высот</a:t>
            </a:r>
            <a:endParaRPr sz="1600" i="1" dirty="0">
              <a:solidFill>
                <a:srgbClr val="0070C0"/>
              </a:solidFill>
              <a:latin typeface="Calibri (Основной текст)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i="1" dirty="0">
                <a:solidFill>
                  <a:srgbClr val="7030A0"/>
                </a:solidFill>
                <a:latin typeface="Calibri (Основной текст)"/>
                <a:ea typeface="Calibri"/>
                <a:cs typeface="Calibri"/>
                <a:sym typeface="Calibri"/>
              </a:rPr>
              <a:t>Дорог</a:t>
            </a:r>
            <a:endParaRPr sz="1600" i="1" dirty="0">
              <a:solidFill>
                <a:srgbClr val="7030A0"/>
              </a:solidFill>
              <a:latin typeface="Calibri (Основной текст)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i="1" dirty="0">
                <a:solidFill>
                  <a:srgbClr val="7030A0"/>
                </a:solidFill>
                <a:latin typeface="Calibri (Основной текст)"/>
                <a:ea typeface="Calibri"/>
                <a:cs typeface="Calibri"/>
                <a:sym typeface="Calibri"/>
              </a:rPr>
              <a:t>Плоских возвышенностей</a:t>
            </a:r>
            <a:endParaRPr sz="1600" i="1" dirty="0">
              <a:solidFill>
                <a:srgbClr val="7030A0"/>
              </a:solidFill>
              <a:latin typeface="Calibri (Основной текст)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cxnSp>
        <p:nvCxnSpPr>
          <p:cNvPr id="24" name="Google Shape;204;p26">
            <a:extLst>
              <a:ext uri="{FF2B5EF4-FFF2-40B4-BE49-F238E27FC236}">
                <a16:creationId xmlns:a16="http://schemas.microsoft.com/office/drawing/2014/main" id="{B506E27B-31F6-433B-9141-8FD5D2CD9187}"/>
              </a:ext>
            </a:extLst>
          </p:cNvPr>
          <p:cNvCxnSpPr>
            <a:cxnSpLocks/>
            <a:stCxn id="16" idx="1"/>
            <a:endCxn id="21" idx="1"/>
          </p:cNvCxnSpPr>
          <p:nvPr/>
        </p:nvCxnSpPr>
        <p:spPr>
          <a:xfrm rot="10800000" flipV="1">
            <a:off x="582975" y="2121180"/>
            <a:ext cx="12700" cy="63615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rgbClr val="5B0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" name="Google Shape;205;p26">
            <a:extLst>
              <a:ext uri="{FF2B5EF4-FFF2-40B4-BE49-F238E27FC236}">
                <a16:creationId xmlns:a16="http://schemas.microsoft.com/office/drawing/2014/main" id="{F81B920D-8C57-42EA-862A-B4D3A2818829}"/>
              </a:ext>
            </a:extLst>
          </p:cNvPr>
          <p:cNvCxnSpPr>
            <a:stCxn id="9" idx="1"/>
            <a:endCxn id="21" idx="1"/>
          </p:cNvCxnSpPr>
          <p:nvPr/>
        </p:nvCxnSpPr>
        <p:spPr>
          <a:xfrm rot="10800000" flipV="1">
            <a:off x="582975" y="1694880"/>
            <a:ext cx="12700" cy="1062450"/>
          </a:xfrm>
          <a:prstGeom prst="curvedConnector3">
            <a:avLst>
              <a:gd name="adj1" fmla="val 1800000"/>
            </a:avLst>
          </a:prstGeom>
          <a:noFill/>
          <a:ln w="9525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" name="Google Shape;206;p26">
            <a:extLst>
              <a:ext uri="{FF2B5EF4-FFF2-40B4-BE49-F238E27FC236}">
                <a16:creationId xmlns:a16="http://schemas.microsoft.com/office/drawing/2014/main" id="{821D3AF6-AC48-4D4E-B232-DD46B04BD580}"/>
              </a:ext>
            </a:extLst>
          </p:cNvPr>
          <p:cNvSpPr txBox="1"/>
          <p:nvPr/>
        </p:nvSpPr>
        <p:spPr>
          <a:xfrm>
            <a:off x="582975" y="3901696"/>
            <a:ext cx="5860500" cy="496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Загрузить пары в </a:t>
            </a:r>
            <a:r>
              <a:rPr lang="ru-RU" sz="1600" b="1" dirty="0">
                <a:latin typeface="Calibri (Основной текст)"/>
                <a:ea typeface="Calibri"/>
                <a:cs typeface="Calibri"/>
                <a:sym typeface="Calibri"/>
              </a:rPr>
              <a:t>нейронную сеть</a:t>
            </a: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 и обучить её</a:t>
            </a:r>
            <a:endParaRPr sz="16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207;p26">
            <a:extLst>
              <a:ext uri="{FF2B5EF4-FFF2-40B4-BE49-F238E27FC236}">
                <a16:creationId xmlns:a16="http://schemas.microsoft.com/office/drawing/2014/main" id="{18D15525-02F6-4793-8946-F68C34A69DB3}"/>
              </a:ext>
            </a:extLst>
          </p:cNvPr>
          <p:cNvCxnSpPr/>
          <p:nvPr/>
        </p:nvCxnSpPr>
        <p:spPr>
          <a:xfrm>
            <a:off x="1164575" y="3010096"/>
            <a:ext cx="0" cy="77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" name="Название 1">
            <a:extLst>
              <a:ext uri="{FF2B5EF4-FFF2-40B4-BE49-F238E27FC236}">
                <a16:creationId xmlns:a16="http://schemas.microsoft.com/office/drawing/2014/main" id="{F330ED77-E5EF-4822-99BE-D0DD194B4EF0}"/>
              </a:ext>
            </a:extLst>
          </p:cNvPr>
          <p:cNvSpPr txBox="1">
            <a:spLocks/>
          </p:cNvSpPr>
          <p:nvPr/>
        </p:nvSpPr>
        <p:spPr>
          <a:xfrm>
            <a:off x="457200" y="485416"/>
            <a:ext cx="4640004" cy="10624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Общий план обучения нейронной сети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28515F-F0C0-4C7B-9EBD-9FFCA80B9673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10</a:t>
            </a:r>
            <a:endParaRPr lang="en-US" dirty="0">
              <a:latin typeface="Calibri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32358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>
            <a:extLst>
              <a:ext uri="{FF2B5EF4-FFF2-40B4-BE49-F238E27FC236}">
                <a16:creationId xmlns:a16="http://schemas.microsoft.com/office/drawing/2014/main" id="{1BBEC2CA-BA7E-4323-BC94-A8B64EB148C7}"/>
              </a:ext>
            </a:extLst>
          </p:cNvPr>
          <p:cNvSpPr/>
          <p:nvPr/>
        </p:nvSpPr>
        <p:spPr>
          <a:xfrm rot="10800000">
            <a:off x="4643033" y="1789732"/>
            <a:ext cx="2154688" cy="2126632"/>
          </a:xfrm>
          <a:prstGeom prst="rt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ый треугольник 8">
            <a:extLst>
              <a:ext uri="{FF2B5EF4-FFF2-40B4-BE49-F238E27FC236}">
                <a16:creationId xmlns:a16="http://schemas.microsoft.com/office/drawing/2014/main" id="{D28E6EEE-D272-40E5-8812-CF64E05E5B67}"/>
              </a:ext>
            </a:extLst>
          </p:cNvPr>
          <p:cNvSpPr/>
          <p:nvPr/>
        </p:nvSpPr>
        <p:spPr>
          <a:xfrm>
            <a:off x="4643195" y="1789733"/>
            <a:ext cx="2154525" cy="2127429"/>
          </a:xfrm>
          <a:prstGeom prst="rtTriangl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3E3F9F-571B-4253-826C-0EA2FCF83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460" y="1783377"/>
            <a:ext cx="2155968" cy="2129173"/>
          </a:xfrm>
          <a:prstGeom prst="rect">
            <a:avLst/>
          </a:prstGeom>
        </p:spPr>
      </p:pic>
      <p:sp>
        <p:nvSpPr>
          <p:cNvPr id="12" name="Google Shape;225;p28">
            <a:extLst>
              <a:ext uri="{FF2B5EF4-FFF2-40B4-BE49-F238E27FC236}">
                <a16:creationId xmlns:a16="http://schemas.microsoft.com/office/drawing/2014/main" id="{2D2A2FE1-24E6-405E-B9FA-7179D87A0E1E}"/>
              </a:ext>
            </a:extLst>
          </p:cNvPr>
          <p:cNvSpPr txBox="1"/>
          <p:nvPr/>
        </p:nvSpPr>
        <p:spPr>
          <a:xfrm>
            <a:off x="457199" y="569582"/>
            <a:ext cx="8106697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Подготовка обучающей выборки (1)</a:t>
            </a:r>
            <a:endParaRPr sz="3200" b="1" i="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27;p28">
            <a:extLst>
              <a:ext uri="{FF2B5EF4-FFF2-40B4-BE49-F238E27FC236}">
                <a16:creationId xmlns:a16="http://schemas.microsoft.com/office/drawing/2014/main" id="{97B8FC5A-645F-46D0-924D-F6AAB9611DF8}"/>
              </a:ext>
            </a:extLst>
          </p:cNvPr>
          <p:cNvSpPr/>
          <p:nvPr/>
        </p:nvSpPr>
        <p:spPr>
          <a:xfrm>
            <a:off x="1683556" y="3925378"/>
            <a:ext cx="1589426" cy="7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Calibri (Основной текст)"/>
                <a:ea typeface="Times New Roman"/>
                <a:cs typeface="Times New Roman"/>
                <a:sym typeface="Times New Roman"/>
              </a:rPr>
              <a:t>Кв</a:t>
            </a:r>
            <a:r>
              <a:rPr lang="ru-RU" sz="1800" dirty="0">
                <a:solidFill>
                  <a:schemeClr val="dk1"/>
                </a:solidFill>
                <a:latin typeface="Calibri (Основной текст)"/>
                <a:ea typeface="Times New Roman"/>
                <a:cs typeface="Times New Roman"/>
                <a:sym typeface="Times New Roman"/>
              </a:rPr>
              <a:t>адрат с картой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alibri (Основной текст)"/>
                <a:ea typeface="Times New Roman"/>
                <a:cs typeface="Times New Roman"/>
                <a:sym typeface="Times New Roman"/>
              </a:rPr>
              <a:t>высот ЯААИ</a:t>
            </a:r>
            <a:endParaRPr lang="ru-RU" dirty="0">
              <a:latin typeface="Calibri (Основной текст)"/>
            </a:endParaRPr>
          </a:p>
        </p:txBody>
      </p:sp>
      <p:sp>
        <p:nvSpPr>
          <p:cNvPr id="16" name="Google Shape;229;p28">
            <a:extLst>
              <a:ext uri="{FF2B5EF4-FFF2-40B4-BE49-F238E27FC236}">
                <a16:creationId xmlns:a16="http://schemas.microsoft.com/office/drawing/2014/main" id="{0015A29F-0757-4C74-8290-CA024E00ADD2}"/>
              </a:ext>
            </a:extLst>
          </p:cNvPr>
          <p:cNvSpPr/>
          <p:nvPr/>
        </p:nvSpPr>
        <p:spPr>
          <a:xfrm>
            <a:off x="1870910" y="4752548"/>
            <a:ext cx="540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dk1"/>
                </a:solidFill>
                <a:latin typeface="Calibri (Основной текст)"/>
                <a:ea typeface="Times New Roman"/>
                <a:cs typeface="Times New Roman"/>
                <a:sym typeface="Times New Roman"/>
              </a:rPr>
              <a:t>https://www.eorc.jaxa.jp/ALOS/aw3d30/l_map_v1903.htm</a:t>
            </a:r>
            <a:endParaRPr sz="1400" dirty="0">
              <a:solidFill>
                <a:schemeClr val="dk1"/>
              </a:solidFill>
              <a:latin typeface="Calibri (Основной текст)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9" name="Google Shape;231;p28">
            <a:extLst>
              <a:ext uri="{FF2B5EF4-FFF2-40B4-BE49-F238E27FC236}">
                <a16:creationId xmlns:a16="http://schemas.microsoft.com/office/drawing/2014/main" id="{2D836E8F-C772-4FDD-A2AB-9D467E25CEAD}"/>
              </a:ext>
            </a:extLst>
          </p:cNvPr>
          <p:cNvCxnSpPr/>
          <p:nvPr/>
        </p:nvCxnSpPr>
        <p:spPr>
          <a:xfrm rot="10800000">
            <a:off x="924925" y="1769011"/>
            <a:ext cx="37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33;p28">
            <a:extLst>
              <a:ext uri="{FF2B5EF4-FFF2-40B4-BE49-F238E27FC236}">
                <a16:creationId xmlns:a16="http://schemas.microsoft.com/office/drawing/2014/main" id="{7791EECA-9BA8-4925-9DDC-8DBD8B16CB51}"/>
              </a:ext>
            </a:extLst>
          </p:cNvPr>
          <p:cNvCxnSpPr/>
          <p:nvPr/>
        </p:nvCxnSpPr>
        <p:spPr>
          <a:xfrm>
            <a:off x="909900" y="1783936"/>
            <a:ext cx="0" cy="21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34;p28">
            <a:extLst>
              <a:ext uri="{FF2B5EF4-FFF2-40B4-BE49-F238E27FC236}">
                <a16:creationId xmlns:a16="http://schemas.microsoft.com/office/drawing/2014/main" id="{405D2435-F0A8-42D3-B93E-4413D934779D}"/>
              </a:ext>
            </a:extLst>
          </p:cNvPr>
          <p:cNvSpPr txBox="1"/>
          <p:nvPr/>
        </p:nvSpPr>
        <p:spPr>
          <a:xfrm rot="-5400000">
            <a:off x="388950" y="2670825"/>
            <a:ext cx="10419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alibri (Основной текст)"/>
                <a:ea typeface="Calibri"/>
                <a:cs typeface="Calibri"/>
                <a:sym typeface="Calibri"/>
              </a:rPr>
              <a:t>3 600 </a:t>
            </a:r>
            <a:r>
              <a:rPr lang="ru-RU" sz="1800" dirty="0" err="1">
                <a:latin typeface="Calibri (Основной текст)"/>
                <a:ea typeface="Calibri"/>
                <a:cs typeface="Calibri"/>
                <a:sym typeface="Calibri"/>
              </a:rPr>
              <a:t>px</a:t>
            </a:r>
            <a:endParaRPr sz="18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cxnSp>
        <p:nvCxnSpPr>
          <p:cNvPr id="26" name="Google Shape;238;p28">
            <a:extLst>
              <a:ext uri="{FF2B5EF4-FFF2-40B4-BE49-F238E27FC236}">
                <a16:creationId xmlns:a16="http://schemas.microsoft.com/office/drawing/2014/main" id="{8EE04E9D-BE38-4421-B1AC-4BA254C8896E}"/>
              </a:ext>
            </a:extLst>
          </p:cNvPr>
          <p:cNvCxnSpPr/>
          <p:nvPr/>
        </p:nvCxnSpPr>
        <p:spPr>
          <a:xfrm rot="10800000" flipH="1">
            <a:off x="6008675" y="1863300"/>
            <a:ext cx="1283700" cy="477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39;p28">
            <a:extLst>
              <a:ext uri="{FF2B5EF4-FFF2-40B4-BE49-F238E27FC236}">
                <a16:creationId xmlns:a16="http://schemas.microsoft.com/office/drawing/2014/main" id="{9C59F03F-4BDE-491B-B466-68032A27D47E}"/>
              </a:ext>
            </a:extLst>
          </p:cNvPr>
          <p:cNvSpPr txBox="1"/>
          <p:nvPr/>
        </p:nvSpPr>
        <p:spPr>
          <a:xfrm>
            <a:off x="7350575" y="1626875"/>
            <a:ext cx="15708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Слишком темно (</a:t>
            </a:r>
            <a:r>
              <a:rPr lang="ru-RU" sz="1600" b="1" dirty="0">
                <a:latin typeface="Calibri (Основной текст)"/>
                <a:ea typeface="Calibri"/>
                <a:cs typeface="Calibri"/>
                <a:sym typeface="Calibri"/>
              </a:rPr>
              <a:t>выброс</a:t>
            </a: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)</a:t>
            </a:r>
            <a:endParaRPr sz="16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40;p28">
            <a:extLst>
              <a:ext uri="{FF2B5EF4-FFF2-40B4-BE49-F238E27FC236}">
                <a16:creationId xmlns:a16="http://schemas.microsoft.com/office/drawing/2014/main" id="{1C15B0FC-FF69-4910-818A-D1E1C6559B33}"/>
              </a:ext>
            </a:extLst>
          </p:cNvPr>
          <p:cNvSpPr txBox="1"/>
          <p:nvPr/>
        </p:nvSpPr>
        <p:spPr>
          <a:xfrm>
            <a:off x="7350575" y="3067875"/>
            <a:ext cx="17199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Слишком светло (</a:t>
            </a:r>
            <a:r>
              <a:rPr lang="ru-RU" sz="1600" b="1" dirty="0">
                <a:latin typeface="Calibri (Основной текст)"/>
                <a:ea typeface="Calibri"/>
                <a:cs typeface="Calibri"/>
                <a:sym typeface="Calibri"/>
              </a:rPr>
              <a:t>выброс</a:t>
            </a:r>
            <a:r>
              <a:rPr lang="ru-RU" sz="1600" dirty="0">
                <a:latin typeface="Calibri (Основной текст)"/>
                <a:ea typeface="Calibri"/>
                <a:cs typeface="Calibri"/>
                <a:sym typeface="Calibri"/>
              </a:rPr>
              <a:t>)</a:t>
            </a:r>
            <a:endParaRPr sz="16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242;p28">
            <a:extLst>
              <a:ext uri="{FF2B5EF4-FFF2-40B4-BE49-F238E27FC236}">
                <a16:creationId xmlns:a16="http://schemas.microsoft.com/office/drawing/2014/main" id="{9A309F7E-7E9E-4690-9D2E-4CEB0C7214C1}"/>
              </a:ext>
            </a:extLst>
          </p:cNvPr>
          <p:cNvSpPr/>
          <p:nvPr/>
        </p:nvSpPr>
        <p:spPr>
          <a:xfrm>
            <a:off x="4337350" y="3912550"/>
            <a:ext cx="2836800" cy="7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Calibri (Основной текст)"/>
                <a:ea typeface="Times New Roman"/>
                <a:cs typeface="Times New Roman"/>
                <a:sym typeface="Times New Roman"/>
              </a:rPr>
              <a:t>Карты высот, содержащие выбросы</a:t>
            </a:r>
            <a:endParaRPr dirty="0">
              <a:latin typeface="Calibri (Основной текст)"/>
            </a:endParaRPr>
          </a:p>
        </p:txBody>
      </p:sp>
      <p:cxnSp>
        <p:nvCxnSpPr>
          <p:cNvPr id="31" name="Google Shape;231;p28">
            <a:extLst>
              <a:ext uri="{FF2B5EF4-FFF2-40B4-BE49-F238E27FC236}">
                <a16:creationId xmlns:a16="http://schemas.microsoft.com/office/drawing/2014/main" id="{D16C024E-2CDB-4E08-A2CE-DD32EA4B19A6}"/>
              </a:ext>
            </a:extLst>
          </p:cNvPr>
          <p:cNvCxnSpPr/>
          <p:nvPr/>
        </p:nvCxnSpPr>
        <p:spPr>
          <a:xfrm rot="10800000">
            <a:off x="909900" y="3927545"/>
            <a:ext cx="37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241;p28">
            <a:extLst>
              <a:ext uri="{FF2B5EF4-FFF2-40B4-BE49-F238E27FC236}">
                <a16:creationId xmlns:a16="http://schemas.microsoft.com/office/drawing/2014/main" id="{CAC54379-F6DD-47B3-A0FE-EF7CF83862C0}"/>
              </a:ext>
            </a:extLst>
          </p:cNvPr>
          <p:cNvCxnSpPr/>
          <p:nvPr/>
        </p:nvCxnSpPr>
        <p:spPr>
          <a:xfrm>
            <a:off x="5084800" y="2958275"/>
            <a:ext cx="2237400" cy="336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231;p28">
            <a:extLst>
              <a:ext uri="{FF2B5EF4-FFF2-40B4-BE49-F238E27FC236}">
                <a16:creationId xmlns:a16="http://schemas.microsoft.com/office/drawing/2014/main" id="{CB35EE4A-1EA6-4580-A0EC-5D967C37ABE0}"/>
              </a:ext>
            </a:extLst>
          </p:cNvPr>
          <p:cNvCxnSpPr/>
          <p:nvPr/>
        </p:nvCxnSpPr>
        <p:spPr>
          <a:xfrm rot="10800000">
            <a:off x="4249721" y="1774786"/>
            <a:ext cx="37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233;p28">
            <a:extLst>
              <a:ext uri="{FF2B5EF4-FFF2-40B4-BE49-F238E27FC236}">
                <a16:creationId xmlns:a16="http://schemas.microsoft.com/office/drawing/2014/main" id="{00D21042-41E5-40FF-8622-FA704427A65C}"/>
              </a:ext>
            </a:extLst>
          </p:cNvPr>
          <p:cNvCxnSpPr/>
          <p:nvPr/>
        </p:nvCxnSpPr>
        <p:spPr>
          <a:xfrm>
            <a:off x="4234696" y="1789711"/>
            <a:ext cx="0" cy="214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234;p28">
            <a:extLst>
              <a:ext uri="{FF2B5EF4-FFF2-40B4-BE49-F238E27FC236}">
                <a16:creationId xmlns:a16="http://schemas.microsoft.com/office/drawing/2014/main" id="{3D705E17-C083-4356-9A49-BEDEB788704C}"/>
              </a:ext>
            </a:extLst>
          </p:cNvPr>
          <p:cNvSpPr txBox="1"/>
          <p:nvPr/>
        </p:nvSpPr>
        <p:spPr>
          <a:xfrm rot="-5400000">
            <a:off x="3713746" y="2676600"/>
            <a:ext cx="10419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alibri (Основной текст)"/>
                <a:ea typeface="Calibri"/>
                <a:cs typeface="Calibri"/>
                <a:sym typeface="Calibri"/>
              </a:rPr>
              <a:t>256 </a:t>
            </a:r>
            <a:r>
              <a:rPr lang="ru-RU" sz="1800" dirty="0" err="1">
                <a:latin typeface="Calibri (Основной текст)"/>
                <a:ea typeface="Calibri"/>
                <a:cs typeface="Calibri"/>
                <a:sym typeface="Calibri"/>
              </a:rPr>
              <a:t>px</a:t>
            </a:r>
            <a:endParaRPr sz="18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231;p28">
            <a:extLst>
              <a:ext uri="{FF2B5EF4-FFF2-40B4-BE49-F238E27FC236}">
                <a16:creationId xmlns:a16="http://schemas.microsoft.com/office/drawing/2014/main" id="{FD329245-46A8-413B-96FB-C296B7801DC7}"/>
              </a:ext>
            </a:extLst>
          </p:cNvPr>
          <p:cNvCxnSpPr/>
          <p:nvPr/>
        </p:nvCxnSpPr>
        <p:spPr>
          <a:xfrm rot="10800000">
            <a:off x="4234696" y="3933320"/>
            <a:ext cx="372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8E6AE36-7482-4E47-A66A-8B58F9696B50}"/>
              </a:ext>
            </a:extLst>
          </p:cNvPr>
          <p:cNvSpPr txBox="1">
            <a:spLocks/>
          </p:cNvSpPr>
          <p:nvPr/>
        </p:nvSpPr>
        <p:spPr>
          <a:xfrm>
            <a:off x="457200" y="1079626"/>
            <a:ext cx="6155871" cy="27569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 (Основной текст)"/>
              </a:rPr>
              <a:t>Загрузка карт высот высокого разрешения и отсев неподходящих для обработки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C79A0-1738-4E07-A36C-64CD5BF63BE2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11</a:t>
            </a:r>
            <a:endParaRPr lang="en-US" dirty="0">
              <a:latin typeface="Calibri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60308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48;p29">
            <a:extLst>
              <a:ext uri="{FF2B5EF4-FFF2-40B4-BE49-F238E27FC236}">
                <a16:creationId xmlns:a16="http://schemas.microsoft.com/office/drawing/2014/main" id="{606E7FCD-716A-4A72-88A9-167460AF3134}"/>
              </a:ext>
            </a:extLst>
          </p:cNvPr>
          <p:cNvSpPr txBox="1"/>
          <p:nvPr/>
        </p:nvSpPr>
        <p:spPr>
          <a:xfrm>
            <a:off x="457200" y="1547867"/>
            <a:ext cx="86133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Генерация набросков рек, хребтов и высот по картам высот</a:t>
            </a:r>
            <a:endParaRPr dirty="0"/>
          </a:p>
        </p:txBody>
      </p:sp>
      <p:sp>
        <p:nvSpPr>
          <p:cNvPr id="13" name="Google Shape;249;p29">
            <a:extLst>
              <a:ext uri="{FF2B5EF4-FFF2-40B4-BE49-F238E27FC236}">
                <a16:creationId xmlns:a16="http://schemas.microsoft.com/office/drawing/2014/main" id="{66187D7D-169E-4B8B-A6FA-F23885FAD6FE}"/>
              </a:ext>
            </a:extLst>
          </p:cNvPr>
          <p:cNvSpPr/>
          <p:nvPr/>
        </p:nvSpPr>
        <p:spPr>
          <a:xfrm>
            <a:off x="6195587" y="4083325"/>
            <a:ext cx="2146216" cy="33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Выходной набросок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250;p29">
            <a:extLst>
              <a:ext uri="{FF2B5EF4-FFF2-40B4-BE49-F238E27FC236}">
                <a16:creationId xmlns:a16="http://schemas.microsoft.com/office/drawing/2014/main" id="{BB60095C-020A-4BD0-836A-C8AE071C0F69}"/>
              </a:ext>
            </a:extLst>
          </p:cNvPr>
          <p:cNvSpPr/>
          <p:nvPr/>
        </p:nvSpPr>
        <p:spPr>
          <a:xfrm>
            <a:off x="1152656" y="4060780"/>
            <a:ext cx="1576069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Входная карта высот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" name="Google Shape;251;p29">
            <a:extLst>
              <a:ext uri="{FF2B5EF4-FFF2-40B4-BE49-F238E27FC236}">
                <a16:creationId xmlns:a16="http://schemas.microsoft.com/office/drawing/2014/main" id="{113F8223-17FC-40F7-94B4-802A942580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023" y="1954966"/>
            <a:ext cx="2212818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252;p29">
            <a:extLst>
              <a:ext uri="{FF2B5EF4-FFF2-40B4-BE49-F238E27FC236}">
                <a16:creationId xmlns:a16="http://schemas.microsoft.com/office/drawing/2014/main" id="{DA147B3B-C8F4-412A-8803-62D824AAE9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2286" y="1950933"/>
            <a:ext cx="2212818" cy="2185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55;p29">
            <a:extLst>
              <a:ext uri="{FF2B5EF4-FFF2-40B4-BE49-F238E27FC236}">
                <a16:creationId xmlns:a16="http://schemas.microsoft.com/office/drawing/2014/main" id="{E7C2F149-6467-4985-8653-40F08B5E8FDA}"/>
              </a:ext>
            </a:extLst>
          </p:cNvPr>
          <p:cNvCxnSpPr>
            <a:cxnSpLocks/>
          </p:cNvCxnSpPr>
          <p:nvPr/>
        </p:nvCxnSpPr>
        <p:spPr>
          <a:xfrm rot="10800000" flipH="1">
            <a:off x="3029941" y="2568753"/>
            <a:ext cx="3116400" cy="6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" name="Google Shape;256;p29">
            <a:extLst>
              <a:ext uri="{FF2B5EF4-FFF2-40B4-BE49-F238E27FC236}">
                <a16:creationId xmlns:a16="http://schemas.microsoft.com/office/drawing/2014/main" id="{78404C64-32C4-4A08-B21E-C8FCA4587199}"/>
              </a:ext>
            </a:extLst>
          </p:cNvPr>
          <p:cNvSpPr/>
          <p:nvPr/>
        </p:nvSpPr>
        <p:spPr>
          <a:xfrm>
            <a:off x="3626363" y="2031575"/>
            <a:ext cx="1955400" cy="105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Алгоритм</a:t>
            </a:r>
            <a:r>
              <a:rPr lang="ru-RU" dirty="0"/>
              <a:t>,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выделяющий области интереса</a:t>
            </a:r>
            <a:endParaRPr dirty="0"/>
          </a:p>
        </p:txBody>
      </p:sp>
      <p:sp>
        <p:nvSpPr>
          <p:cNvPr id="23" name="Google Shape;257;p29">
            <a:extLst>
              <a:ext uri="{FF2B5EF4-FFF2-40B4-BE49-F238E27FC236}">
                <a16:creationId xmlns:a16="http://schemas.microsoft.com/office/drawing/2014/main" id="{66AD6BAE-5816-474A-948F-A762DDFB4437}"/>
              </a:ext>
            </a:extLst>
          </p:cNvPr>
          <p:cNvSpPr/>
          <p:nvPr/>
        </p:nvSpPr>
        <p:spPr>
          <a:xfrm>
            <a:off x="4149000" y="3262525"/>
            <a:ext cx="407100" cy="4071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3">
                  <a:lumMod val="60000"/>
                  <a:lumOff val="4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4" name="Google Shape;258;p29">
            <a:extLst>
              <a:ext uri="{FF2B5EF4-FFF2-40B4-BE49-F238E27FC236}">
                <a16:creationId xmlns:a16="http://schemas.microsoft.com/office/drawing/2014/main" id="{340F3D37-C381-4AF8-858A-BCD9F38A2906}"/>
              </a:ext>
            </a:extLst>
          </p:cNvPr>
          <p:cNvSpPr/>
          <p:nvPr/>
        </p:nvSpPr>
        <p:spPr>
          <a:xfrm>
            <a:off x="4556100" y="3262525"/>
            <a:ext cx="407100" cy="4071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3">
                  <a:lumMod val="60000"/>
                  <a:lumOff val="4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5" name="Google Shape;259;p29">
            <a:extLst>
              <a:ext uri="{FF2B5EF4-FFF2-40B4-BE49-F238E27FC236}">
                <a16:creationId xmlns:a16="http://schemas.microsoft.com/office/drawing/2014/main" id="{86C247E9-FBE6-46B8-B470-0A0211BFB63B}"/>
              </a:ext>
            </a:extLst>
          </p:cNvPr>
          <p:cNvSpPr/>
          <p:nvPr/>
        </p:nvSpPr>
        <p:spPr>
          <a:xfrm>
            <a:off x="4963200" y="3262525"/>
            <a:ext cx="407100" cy="4071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3">
                  <a:lumMod val="60000"/>
                  <a:lumOff val="4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26" name="Google Shape;260;p29">
            <a:extLst>
              <a:ext uri="{FF2B5EF4-FFF2-40B4-BE49-F238E27FC236}">
                <a16:creationId xmlns:a16="http://schemas.microsoft.com/office/drawing/2014/main" id="{48689136-1A58-4352-9EEB-FA4289C3BDD0}"/>
              </a:ext>
            </a:extLst>
          </p:cNvPr>
          <p:cNvSpPr/>
          <p:nvPr/>
        </p:nvSpPr>
        <p:spPr>
          <a:xfrm>
            <a:off x="4149000" y="3669625"/>
            <a:ext cx="407100" cy="407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1;p29">
            <a:extLst>
              <a:ext uri="{FF2B5EF4-FFF2-40B4-BE49-F238E27FC236}">
                <a16:creationId xmlns:a16="http://schemas.microsoft.com/office/drawing/2014/main" id="{6525519D-1F2D-4716-80DB-3C33D98D2F32}"/>
              </a:ext>
            </a:extLst>
          </p:cNvPr>
          <p:cNvSpPr/>
          <p:nvPr/>
        </p:nvSpPr>
        <p:spPr>
          <a:xfrm>
            <a:off x="4556100" y="3669625"/>
            <a:ext cx="407100" cy="407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2;p29">
            <a:extLst>
              <a:ext uri="{FF2B5EF4-FFF2-40B4-BE49-F238E27FC236}">
                <a16:creationId xmlns:a16="http://schemas.microsoft.com/office/drawing/2014/main" id="{B994EEDF-831B-445E-9A42-D2C9911B4E6D}"/>
              </a:ext>
            </a:extLst>
          </p:cNvPr>
          <p:cNvSpPr/>
          <p:nvPr/>
        </p:nvSpPr>
        <p:spPr>
          <a:xfrm>
            <a:off x="4963200" y="3669625"/>
            <a:ext cx="407100" cy="407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3;p29">
            <a:extLst>
              <a:ext uri="{FF2B5EF4-FFF2-40B4-BE49-F238E27FC236}">
                <a16:creationId xmlns:a16="http://schemas.microsoft.com/office/drawing/2014/main" id="{52612C90-E196-4096-9EDF-11CF4A424228}"/>
              </a:ext>
            </a:extLst>
          </p:cNvPr>
          <p:cNvSpPr/>
          <p:nvPr/>
        </p:nvSpPr>
        <p:spPr>
          <a:xfrm>
            <a:off x="4149000" y="4076725"/>
            <a:ext cx="407100" cy="4071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3">
                  <a:lumMod val="60000"/>
                  <a:lumOff val="4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0" name="Google Shape;264;p29">
            <a:extLst>
              <a:ext uri="{FF2B5EF4-FFF2-40B4-BE49-F238E27FC236}">
                <a16:creationId xmlns:a16="http://schemas.microsoft.com/office/drawing/2014/main" id="{D42E5050-665D-42E0-BD54-2E26C7A94EF2}"/>
              </a:ext>
            </a:extLst>
          </p:cNvPr>
          <p:cNvSpPr/>
          <p:nvPr/>
        </p:nvSpPr>
        <p:spPr>
          <a:xfrm>
            <a:off x="4556100" y="4076725"/>
            <a:ext cx="407100" cy="4071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1" name="Google Shape;265;p29">
            <a:extLst>
              <a:ext uri="{FF2B5EF4-FFF2-40B4-BE49-F238E27FC236}">
                <a16:creationId xmlns:a16="http://schemas.microsoft.com/office/drawing/2014/main" id="{46D2DA63-1C3B-48F4-AE23-DB3B9DF6290F}"/>
              </a:ext>
            </a:extLst>
          </p:cNvPr>
          <p:cNvSpPr/>
          <p:nvPr/>
        </p:nvSpPr>
        <p:spPr>
          <a:xfrm>
            <a:off x="4963200" y="4076725"/>
            <a:ext cx="407100" cy="4071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chemeClr val="accent3">
                  <a:lumMod val="60000"/>
                  <a:lumOff val="4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32" name="Google Shape;266;p29">
            <a:extLst>
              <a:ext uri="{FF2B5EF4-FFF2-40B4-BE49-F238E27FC236}">
                <a16:creationId xmlns:a16="http://schemas.microsoft.com/office/drawing/2014/main" id="{A6E9CE8B-2712-4939-B48E-8C5828D4F23E}"/>
              </a:ext>
            </a:extLst>
          </p:cNvPr>
          <p:cNvSpPr/>
          <p:nvPr/>
        </p:nvSpPr>
        <p:spPr>
          <a:xfrm>
            <a:off x="1213371" y="3117100"/>
            <a:ext cx="164100" cy="1641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Google Shape;267;p29">
            <a:extLst>
              <a:ext uri="{FF2B5EF4-FFF2-40B4-BE49-F238E27FC236}">
                <a16:creationId xmlns:a16="http://schemas.microsoft.com/office/drawing/2014/main" id="{42178B89-C0E8-43BE-966D-41F1C296DC94}"/>
              </a:ext>
            </a:extLst>
          </p:cNvPr>
          <p:cNvCxnSpPr>
            <a:cxnSpLocks/>
            <a:endCxn id="34" idx="0"/>
          </p:cNvCxnSpPr>
          <p:nvPr/>
        </p:nvCxnSpPr>
        <p:spPr>
          <a:xfrm flipH="1">
            <a:off x="3498913" y="3848900"/>
            <a:ext cx="1258538" cy="5847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268;p29">
            <a:extLst>
              <a:ext uri="{FF2B5EF4-FFF2-40B4-BE49-F238E27FC236}">
                <a16:creationId xmlns:a16="http://schemas.microsoft.com/office/drawing/2014/main" id="{B0E757EF-6184-4D04-A8AB-455E4E27A0DB}"/>
              </a:ext>
            </a:extLst>
          </p:cNvPr>
          <p:cNvSpPr txBox="1"/>
          <p:nvPr/>
        </p:nvSpPr>
        <p:spPr>
          <a:xfrm>
            <a:off x="2624225" y="4433600"/>
            <a:ext cx="1749375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Рассматриваемая высота</a:t>
            </a:r>
            <a:endParaRPr sz="1600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" name="Google Shape;269;p29">
            <a:extLst>
              <a:ext uri="{FF2B5EF4-FFF2-40B4-BE49-F238E27FC236}">
                <a16:creationId xmlns:a16="http://schemas.microsoft.com/office/drawing/2014/main" id="{947421FF-A463-47E4-BF14-817CF3EEE57A}"/>
              </a:ext>
            </a:extLst>
          </p:cNvPr>
          <p:cNvCxnSpPr/>
          <p:nvPr/>
        </p:nvCxnSpPr>
        <p:spPr>
          <a:xfrm>
            <a:off x="5206925" y="4280100"/>
            <a:ext cx="417300" cy="3876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270;p29">
            <a:extLst>
              <a:ext uri="{FF2B5EF4-FFF2-40B4-BE49-F238E27FC236}">
                <a16:creationId xmlns:a16="http://schemas.microsoft.com/office/drawing/2014/main" id="{4DA5D454-48BD-4208-8B1C-FB8A4A3A435C}"/>
              </a:ext>
            </a:extLst>
          </p:cNvPr>
          <p:cNvSpPr txBox="1"/>
          <p:nvPr/>
        </p:nvSpPr>
        <p:spPr>
          <a:xfrm>
            <a:off x="4149000" y="4612875"/>
            <a:ext cx="30000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8 соседних высот</a:t>
            </a:r>
            <a:endParaRPr sz="1600" dirty="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271;p29">
            <a:extLst>
              <a:ext uri="{FF2B5EF4-FFF2-40B4-BE49-F238E27FC236}">
                <a16:creationId xmlns:a16="http://schemas.microsoft.com/office/drawing/2014/main" id="{37FA0B74-1AF4-473F-AAB3-C8C03170E573}"/>
              </a:ext>
            </a:extLst>
          </p:cNvPr>
          <p:cNvCxnSpPr>
            <a:cxnSpLocks/>
          </p:cNvCxnSpPr>
          <p:nvPr/>
        </p:nvCxnSpPr>
        <p:spPr>
          <a:xfrm>
            <a:off x="1213371" y="3284720"/>
            <a:ext cx="2931954" cy="12039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272;p29">
            <a:extLst>
              <a:ext uri="{FF2B5EF4-FFF2-40B4-BE49-F238E27FC236}">
                <a16:creationId xmlns:a16="http://schemas.microsoft.com/office/drawing/2014/main" id="{DFDAE868-7CBB-4978-A973-6AB686C07186}"/>
              </a:ext>
            </a:extLst>
          </p:cNvPr>
          <p:cNvCxnSpPr>
            <a:cxnSpLocks/>
          </p:cNvCxnSpPr>
          <p:nvPr/>
        </p:nvCxnSpPr>
        <p:spPr>
          <a:xfrm flipH="1" flipV="1">
            <a:off x="1209696" y="3074600"/>
            <a:ext cx="2950305" cy="20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273;p29">
            <a:extLst>
              <a:ext uri="{FF2B5EF4-FFF2-40B4-BE49-F238E27FC236}">
                <a16:creationId xmlns:a16="http://schemas.microsoft.com/office/drawing/2014/main" id="{9E1B9DA4-7580-4EFB-99EC-C3CF4C0850E2}"/>
              </a:ext>
            </a:extLst>
          </p:cNvPr>
          <p:cNvCxnSpPr/>
          <p:nvPr/>
        </p:nvCxnSpPr>
        <p:spPr>
          <a:xfrm rot="10800000" flipH="1">
            <a:off x="4771250" y="3176925"/>
            <a:ext cx="1893300" cy="670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274;p29">
            <a:extLst>
              <a:ext uri="{FF2B5EF4-FFF2-40B4-BE49-F238E27FC236}">
                <a16:creationId xmlns:a16="http://schemas.microsoft.com/office/drawing/2014/main" id="{27CADFA3-3B40-480A-8534-17E649F1E9F4}"/>
              </a:ext>
            </a:extLst>
          </p:cNvPr>
          <p:cNvSpPr/>
          <p:nvPr/>
        </p:nvSpPr>
        <p:spPr>
          <a:xfrm>
            <a:off x="4324000" y="3430300"/>
            <a:ext cx="882900" cy="85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Название 1">
            <a:extLst>
              <a:ext uri="{FF2B5EF4-FFF2-40B4-BE49-F238E27FC236}">
                <a16:creationId xmlns:a16="http://schemas.microsoft.com/office/drawing/2014/main" id="{8686EC6D-4BD4-4D5C-B38E-1E9D046F9A59}"/>
              </a:ext>
            </a:extLst>
          </p:cNvPr>
          <p:cNvSpPr txBox="1">
            <a:spLocks/>
          </p:cNvSpPr>
          <p:nvPr/>
        </p:nvSpPr>
        <p:spPr>
          <a:xfrm>
            <a:off x="457199" y="927382"/>
            <a:ext cx="8342671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Подготовка обучающей выборки (2)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7555C8-1FA1-4619-9763-0B79FD9D7E35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12</a:t>
            </a:r>
            <a:endParaRPr lang="en-US" dirty="0">
              <a:latin typeface="Calibri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1417022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0250399-E95A-4872-AF56-12E0A879AB26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13</a:t>
            </a:r>
            <a:endParaRPr lang="en-US" dirty="0">
              <a:latin typeface="Calibri (Основной текст)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ACE530-DA33-43FC-AE8A-7CF69EAEE773}"/>
              </a:ext>
            </a:extLst>
          </p:cNvPr>
          <p:cNvSpPr/>
          <p:nvPr/>
        </p:nvSpPr>
        <p:spPr>
          <a:xfrm>
            <a:off x="1408047" y="4317139"/>
            <a:ext cx="2146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Набросок с хребтами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752602A-AE75-4A95-AA1D-991853A25392}"/>
              </a:ext>
            </a:extLst>
          </p:cNvPr>
          <p:cNvSpPr/>
          <p:nvPr/>
        </p:nvSpPr>
        <p:spPr>
          <a:xfrm>
            <a:off x="5589210" y="4317138"/>
            <a:ext cx="2146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Набросок с высотами</a:t>
            </a:r>
            <a:endParaRPr lang="en-US" kern="100" dirty="0">
              <a:latin typeface="Calibri (Основной текст)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05DC560-C557-4DAA-8F0F-2BC01A08B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780" y="1147799"/>
            <a:ext cx="3216615" cy="3169337"/>
          </a:xfrm>
          <a:prstGeom prst="rect">
            <a:avLst/>
          </a:prstGeom>
        </p:spPr>
      </p:pic>
      <p:sp>
        <p:nvSpPr>
          <p:cNvPr id="15" name="Google Shape;266;p29">
            <a:extLst>
              <a:ext uri="{FF2B5EF4-FFF2-40B4-BE49-F238E27FC236}">
                <a16:creationId xmlns:a16="http://schemas.microsoft.com/office/drawing/2014/main" id="{A1717A29-C88F-42EC-8777-D8CF40F60B96}"/>
              </a:ext>
            </a:extLst>
          </p:cNvPr>
          <p:cNvSpPr/>
          <p:nvPr/>
        </p:nvSpPr>
        <p:spPr>
          <a:xfrm>
            <a:off x="6380898" y="1905639"/>
            <a:ext cx="164100" cy="1641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6;p29">
            <a:extLst>
              <a:ext uri="{FF2B5EF4-FFF2-40B4-BE49-F238E27FC236}">
                <a16:creationId xmlns:a16="http://schemas.microsoft.com/office/drawing/2014/main" id="{C904B558-C2ED-48DE-8C6B-8B4081ABA83D}"/>
              </a:ext>
            </a:extLst>
          </p:cNvPr>
          <p:cNvSpPr/>
          <p:nvPr/>
        </p:nvSpPr>
        <p:spPr>
          <a:xfrm>
            <a:off x="5653976" y="3108919"/>
            <a:ext cx="164100" cy="164100"/>
          </a:xfrm>
          <a:prstGeom prst="rect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B82BB39-EE52-4793-9653-48E8CE88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605" y="1147800"/>
            <a:ext cx="3216615" cy="3178678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B054EE2-56E3-4642-9A43-5E6CAE5C9FA3}"/>
              </a:ext>
            </a:extLst>
          </p:cNvPr>
          <p:cNvSpPr/>
          <p:nvPr/>
        </p:nvSpPr>
        <p:spPr>
          <a:xfrm>
            <a:off x="8091518" y="612376"/>
            <a:ext cx="9541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FF"/>
                </a:solidFill>
                <a:latin typeface="Calibri"/>
                <a:cs typeface="Calibri"/>
              </a:rPr>
              <a:t>Впадина</a:t>
            </a:r>
            <a:endParaRPr lang="en-US" sz="1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5F4B116-C55B-48F0-92BD-F9B187998824}"/>
              </a:ext>
            </a:extLst>
          </p:cNvPr>
          <p:cNvSpPr/>
          <p:nvPr/>
        </p:nvSpPr>
        <p:spPr>
          <a:xfrm>
            <a:off x="4285450" y="4279925"/>
            <a:ext cx="6048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solidFill>
                  <a:srgbClr val="0000FF"/>
                </a:solidFill>
                <a:latin typeface="Calibri"/>
                <a:cs typeface="Calibri"/>
              </a:rPr>
              <a:t>Пик</a:t>
            </a:r>
            <a:endParaRPr lang="en-US" sz="16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8" name="Google Shape;225;p28">
            <a:extLst>
              <a:ext uri="{FF2B5EF4-FFF2-40B4-BE49-F238E27FC236}">
                <a16:creationId xmlns:a16="http://schemas.microsoft.com/office/drawing/2014/main" id="{EA524E48-FEDE-4455-8DC5-3D03934290D9}"/>
              </a:ext>
            </a:extLst>
          </p:cNvPr>
          <p:cNvSpPr txBox="1"/>
          <p:nvPr/>
        </p:nvSpPr>
        <p:spPr>
          <a:xfrm>
            <a:off x="457199" y="569582"/>
            <a:ext cx="8106697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Подготовка обучающей выборки (3)</a:t>
            </a:r>
            <a:endParaRPr sz="3200" b="1" i="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273;p29">
            <a:extLst>
              <a:ext uri="{FF2B5EF4-FFF2-40B4-BE49-F238E27FC236}">
                <a16:creationId xmlns:a16="http://schemas.microsoft.com/office/drawing/2014/main" id="{F1F90FB5-0F8D-4303-A683-C1CE0068197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587899" y="3273019"/>
            <a:ext cx="1066077" cy="1006906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" name="Google Shape;273;p29">
            <a:extLst>
              <a:ext uri="{FF2B5EF4-FFF2-40B4-BE49-F238E27FC236}">
                <a16:creationId xmlns:a16="http://schemas.microsoft.com/office/drawing/2014/main" id="{1866744D-DBB0-40E5-9A2E-6AAF580756FE}"/>
              </a:ext>
            </a:extLst>
          </p:cNvPr>
          <p:cNvCxnSpPr>
            <a:cxnSpLocks/>
            <a:stCxn id="25" idx="2"/>
            <a:endCxn id="15" idx="3"/>
          </p:cNvCxnSpPr>
          <p:nvPr/>
        </p:nvCxnSpPr>
        <p:spPr>
          <a:xfrm flipH="1">
            <a:off x="6544998" y="950930"/>
            <a:ext cx="2023599" cy="1036759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272418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EED64AB-AEB7-4C67-A18D-7E6CBDDFABDC}"/>
              </a:ext>
            </a:extLst>
          </p:cNvPr>
          <p:cNvSpPr txBox="1">
            <a:spLocks/>
          </p:cNvSpPr>
          <p:nvPr/>
        </p:nvSpPr>
        <p:spPr>
          <a:xfrm>
            <a:off x="457200" y="1547865"/>
            <a:ext cx="8613321" cy="27569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 (Основной текст)"/>
              </a:rPr>
              <a:t>Добавление дорог на карты высот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 (Основной текст)"/>
              </a:rPr>
              <a:t>Добавление дорог на наброски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5CE2215-E6CE-4B8B-AE40-637421C15E85}"/>
              </a:ext>
            </a:extLst>
          </p:cNvPr>
          <p:cNvSpPr/>
          <p:nvPr/>
        </p:nvSpPr>
        <p:spPr>
          <a:xfrm>
            <a:off x="5017760" y="4405036"/>
            <a:ext cx="2719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Набросок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9180606-59EC-4957-ACBE-9612A640F99D}"/>
              </a:ext>
            </a:extLst>
          </p:cNvPr>
          <p:cNvSpPr/>
          <p:nvPr/>
        </p:nvSpPr>
        <p:spPr>
          <a:xfrm>
            <a:off x="2405313" y="4405036"/>
            <a:ext cx="1421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Карта высот</a:t>
            </a:r>
            <a:endParaRPr lang="en-US" kern="100" dirty="0">
              <a:latin typeface="Calibri (Основной текст)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3513C2-4973-486E-88EC-785C4CBAC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598" y="2334570"/>
            <a:ext cx="2212818" cy="20617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73F52F-0854-4E6A-A80B-8AFDD3417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166" y="2343258"/>
            <a:ext cx="2212818" cy="2061778"/>
          </a:xfrm>
          <a:prstGeom prst="rect">
            <a:avLst/>
          </a:prstGeom>
        </p:spPr>
      </p:pic>
      <p:sp>
        <p:nvSpPr>
          <p:cNvPr id="9" name="Название 1">
            <a:extLst>
              <a:ext uri="{FF2B5EF4-FFF2-40B4-BE49-F238E27FC236}">
                <a16:creationId xmlns:a16="http://schemas.microsoft.com/office/drawing/2014/main" id="{2D88B8DF-BC66-499E-91C2-01D3DA24455E}"/>
              </a:ext>
            </a:extLst>
          </p:cNvPr>
          <p:cNvSpPr txBox="1">
            <a:spLocks/>
          </p:cNvSpPr>
          <p:nvPr/>
        </p:nvSpPr>
        <p:spPr>
          <a:xfrm>
            <a:off x="457199" y="927382"/>
            <a:ext cx="8342671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Подготовка обучающей выборки (4)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7A85D-9893-4F1F-9972-235A97F59108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14</a:t>
            </a:r>
            <a:endParaRPr lang="en-US" dirty="0">
              <a:latin typeface="Calibri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3943306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EED64AB-AEB7-4C67-A18D-7E6CBDDFABDC}"/>
              </a:ext>
            </a:extLst>
          </p:cNvPr>
          <p:cNvSpPr txBox="1">
            <a:spLocks/>
          </p:cNvSpPr>
          <p:nvPr/>
        </p:nvSpPr>
        <p:spPr>
          <a:xfrm>
            <a:off x="457200" y="1547865"/>
            <a:ext cx="8613321" cy="27569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 (Основной текст)"/>
              </a:rPr>
              <a:t>Добавление плоских возвышенностей на карты высот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 (Основной текст)"/>
              </a:rPr>
              <a:t>Добавление плоских возвышенностей на наброски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08215E-4836-4BA9-906E-7097ADB7F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598" y="2343258"/>
            <a:ext cx="2212818" cy="206177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531606-868F-46FC-A519-53C9A05C6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166" y="2343258"/>
            <a:ext cx="2212818" cy="2061778"/>
          </a:xfrm>
          <a:prstGeom prst="rect">
            <a:avLst/>
          </a:prstGeom>
        </p:spPr>
      </p:pic>
      <p:sp>
        <p:nvSpPr>
          <p:cNvPr id="9" name="Название 1">
            <a:extLst>
              <a:ext uri="{FF2B5EF4-FFF2-40B4-BE49-F238E27FC236}">
                <a16:creationId xmlns:a16="http://schemas.microsoft.com/office/drawing/2014/main" id="{A60EFE0A-10C0-41E3-A321-A319324FD836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8155858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Подготовка обучающей выборки (5)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6CAD49-AFE8-451E-ABD0-BDFED35F5255}"/>
              </a:ext>
            </a:extLst>
          </p:cNvPr>
          <p:cNvSpPr/>
          <p:nvPr/>
        </p:nvSpPr>
        <p:spPr>
          <a:xfrm>
            <a:off x="1660016" y="4405036"/>
            <a:ext cx="2911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Карта высот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F4C11E5-4EF5-42D4-93E4-12D413766021}"/>
              </a:ext>
            </a:extLst>
          </p:cNvPr>
          <p:cNvSpPr/>
          <p:nvPr/>
        </p:nvSpPr>
        <p:spPr>
          <a:xfrm>
            <a:off x="5017760" y="4405036"/>
            <a:ext cx="2719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Набросок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10F90B-8A51-4AA0-83A5-5EC8CF72EC74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15</a:t>
            </a:r>
            <a:endParaRPr lang="en-US" dirty="0">
              <a:latin typeface="Calibri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3260910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EED64AB-AEB7-4C67-A18D-7E6CBDDFABDC}"/>
              </a:ext>
            </a:extLst>
          </p:cNvPr>
          <p:cNvSpPr txBox="1">
            <a:spLocks/>
          </p:cNvSpPr>
          <p:nvPr/>
        </p:nvSpPr>
        <p:spPr>
          <a:xfrm>
            <a:off x="457200" y="1547865"/>
            <a:ext cx="8613321" cy="27569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 (Основной текст)"/>
              </a:rPr>
              <a:t>Объединение набросков с картами высот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 (Основной текст)"/>
              </a:rPr>
              <a:t>Всего пар было подготовлено 3 100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6728882-5A45-4FF9-83B2-DE0773FB1AA1}"/>
              </a:ext>
            </a:extLst>
          </p:cNvPr>
          <p:cNvSpPr/>
          <p:nvPr/>
        </p:nvSpPr>
        <p:spPr>
          <a:xfrm>
            <a:off x="2473775" y="4126114"/>
            <a:ext cx="2240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Карта высот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E0F4E68-D522-4CFE-BEFE-B6C9CA781677}"/>
              </a:ext>
            </a:extLst>
          </p:cNvPr>
          <p:cNvSpPr/>
          <p:nvPr/>
        </p:nvSpPr>
        <p:spPr>
          <a:xfrm>
            <a:off x="85504" y="4121025"/>
            <a:ext cx="26925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Набросок</a:t>
            </a:r>
            <a:endParaRPr lang="en-US" kern="100" dirty="0">
              <a:latin typeface="Calibri (Основной текст)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6A311FA-6715-40C5-BA93-9DF0344B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00780"/>
            <a:ext cx="1949175" cy="181613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09A0A0-355E-412F-94ED-14E6893B4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579" y="2300781"/>
            <a:ext cx="1949175" cy="18161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884A51-FE5D-4E0C-B839-BCD652B8B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748" y="2300781"/>
            <a:ext cx="3901778" cy="181613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78F3A1-5655-4526-A79A-D6D7D8C869D0}"/>
              </a:ext>
            </a:extLst>
          </p:cNvPr>
          <p:cNvSpPr/>
          <p:nvPr/>
        </p:nvSpPr>
        <p:spPr>
          <a:xfrm>
            <a:off x="5748145" y="4126114"/>
            <a:ext cx="21149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Пара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13" name="Название 1">
            <a:extLst>
              <a:ext uri="{FF2B5EF4-FFF2-40B4-BE49-F238E27FC236}">
                <a16:creationId xmlns:a16="http://schemas.microsoft.com/office/drawing/2014/main" id="{368A7DAB-E705-41FC-8CB0-3E4FF8BF97A7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8313326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Подготовка обучающей выборки (6)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56F7E2-DF45-4536-BF88-F4AB10210BD2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16</a:t>
            </a:r>
            <a:endParaRPr lang="en-US" dirty="0">
              <a:latin typeface="Calibri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3127765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6B23BB-56A1-4BFB-8F21-4334008928CC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17</a:t>
            </a:r>
            <a:endParaRPr lang="en-US" dirty="0">
              <a:latin typeface="Calibri (Основной текст)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6EED64AB-AEB7-4C67-A18D-7E6CBDDFAB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415442"/>
                <a:ext cx="8613321" cy="3259418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SzPct val="100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>
                    <a:latin typeface="Calibri (Основной текст)"/>
                  </a:rPr>
                  <a:t>Нейронная сеть написана на языке </a:t>
                </a:r>
                <a:r>
                  <a:rPr lang="en-US" dirty="0">
                    <a:latin typeface="Calibri (Основной текст)"/>
                  </a:rPr>
                  <a:t>Python, </a:t>
                </a:r>
                <a:r>
                  <a:rPr lang="ru-RU" dirty="0">
                    <a:latin typeface="Calibri (Основной текст)"/>
                  </a:rPr>
                  <a:t>фреймворке </a:t>
                </a:r>
                <a:r>
                  <a:rPr lang="en-US" dirty="0" err="1">
                    <a:latin typeface="Calibri (Основной текст)"/>
                  </a:rPr>
                  <a:t>Tensorflow</a:t>
                </a:r>
                <a:endParaRPr lang="ru-RU" dirty="0">
                  <a:latin typeface="Calibri (Основной текст)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 (Основной текст)"/>
                  </a:rPr>
                  <a:t>D </a:t>
                </a:r>
                <a:r>
                  <a:rPr lang="ru-RU" dirty="0">
                    <a:latin typeface="Calibri (Основной текст)"/>
                  </a:rPr>
                  <a:t>— дискриминатор, </a:t>
                </a:r>
                <a:r>
                  <a:rPr lang="en-US" dirty="0">
                    <a:latin typeface="Calibri (Основной текст)"/>
                  </a:rPr>
                  <a:t>G </a:t>
                </a:r>
                <a:r>
                  <a:rPr lang="ru-RU" dirty="0">
                    <a:latin typeface="Calibri (Основной текст)"/>
                  </a:rPr>
                  <a:t>— генератор, </a:t>
                </a:r>
                <a:r>
                  <a:rPr lang="en-US" dirty="0">
                    <a:latin typeface="Calibri (Основной текст)"/>
                  </a:rPr>
                  <a:t>x </a:t>
                </a:r>
                <a:r>
                  <a:rPr lang="ru-RU" dirty="0">
                    <a:latin typeface="Calibri (Основной текст)"/>
                  </a:rPr>
                  <a:t>— набросок, </a:t>
                </a:r>
                <a:r>
                  <a:rPr lang="en-US" dirty="0">
                    <a:latin typeface="Calibri (Основной текст)"/>
                  </a:rPr>
                  <a:t>y </a:t>
                </a:r>
                <a:r>
                  <a:rPr lang="ru-RU" dirty="0">
                    <a:latin typeface="Calibri (Основной текст)"/>
                  </a:rPr>
                  <a:t>— целевая карта высот, </a:t>
                </a:r>
                <a:r>
                  <a:rPr lang="en-US" dirty="0">
                    <a:latin typeface="Calibri (Основной текст)"/>
                  </a:rPr>
                  <a:t>z </a:t>
                </a:r>
                <a:r>
                  <a:rPr lang="ru-RU" dirty="0">
                    <a:latin typeface="Calibri (Основной текст)"/>
                  </a:rPr>
                  <a:t>— шум,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G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z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>
                    <a:latin typeface="Calibri (Основной текст)"/>
                  </a:rPr>
                  <a:t> — генерируемая карта высот, λ — вес</a:t>
                </a:r>
                <a:endParaRPr lang="en-US" dirty="0">
                  <a:latin typeface="Calibri (Основной текст)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 (Основной текст)"/>
                  </a:rPr>
                  <a:t>(1) </a:t>
                </a:r>
                <a:r>
                  <a:rPr lang="ru-RU" dirty="0">
                    <a:latin typeface="Calibri (Основной текст)"/>
                  </a:rPr>
                  <a:t>— функция потерь </a:t>
                </a:r>
                <a:r>
                  <a:rPr lang="en-US" dirty="0" err="1">
                    <a:latin typeface="Calibri (Основной текст)"/>
                  </a:rPr>
                  <a:t>cGAN</a:t>
                </a:r>
                <a:r>
                  <a:rPr lang="ru-RU" dirty="0">
                    <a:latin typeface="Calibri (Основной текст)"/>
                  </a:rPr>
                  <a:t>, (2) — функция потерь </a:t>
                </a:r>
                <a:r>
                  <a:rPr lang="en-US" dirty="0">
                    <a:latin typeface="Calibri (Основной текст)"/>
                  </a:rPr>
                  <a:t>L1</a:t>
                </a:r>
                <a:r>
                  <a:rPr lang="ru-RU" dirty="0">
                    <a:latin typeface="Calibri (Основной текст)"/>
                  </a:rPr>
                  <a:t>-регуляризации, (3) — желаемый выход архитектуры</a:t>
                </a:r>
              </a:p>
              <a:p>
                <a:pPr marL="0" indent="0">
                  <a:buNone/>
                </a:pPr>
                <a:endParaRPr lang="en-US" i="1" dirty="0">
                  <a:latin typeface="Calibri (Основной текст)"/>
                </a:endParaRPr>
              </a:p>
              <a:p>
                <a:pPr marL="0" indent="0" algn="ctr">
                  <a:buNone/>
                </a:pPr>
                <a:r>
                  <a:rPr lang="en-US" i="1" dirty="0" err="1">
                    <a:latin typeface="Calibri (Основной текст)"/>
                  </a:rPr>
                  <a:t>L</a:t>
                </a:r>
                <a:r>
                  <a:rPr lang="en-US" i="1" baseline="-25000" dirty="0" err="1">
                    <a:latin typeface="Calibri (Основной текст)"/>
                  </a:rPr>
                  <a:t>cGAN</a:t>
                </a:r>
                <a:r>
                  <a:rPr lang="en-US" dirty="0">
                    <a:latin typeface="Calibri (Основной текст)"/>
                  </a:rPr>
                  <a:t> </a:t>
                </a:r>
                <a:r>
                  <a:rPr lang="ru-RU" dirty="0">
                    <a:latin typeface="Calibri (Основной текст)"/>
                  </a:rPr>
                  <a:t>(</a:t>
                </a:r>
                <a:r>
                  <a:rPr lang="en-US" i="1" dirty="0">
                    <a:latin typeface="Calibri (Основной текст)"/>
                  </a:rPr>
                  <a:t>G</a:t>
                </a:r>
                <a:r>
                  <a:rPr lang="ru-RU" i="1" dirty="0">
                    <a:latin typeface="Calibri (Основной текст)"/>
                  </a:rPr>
                  <a:t>, </a:t>
                </a:r>
                <a:r>
                  <a:rPr lang="en-US" i="1" dirty="0">
                    <a:latin typeface="Calibri (Основной текст)"/>
                  </a:rPr>
                  <a:t>D</a:t>
                </a:r>
                <a:r>
                  <a:rPr lang="ru-RU" dirty="0">
                    <a:latin typeface="Calibri (Основной текст)"/>
                  </a:rPr>
                  <a:t>) = E</a:t>
                </a:r>
                <a:r>
                  <a:rPr lang="en-US" i="1" baseline="-25000" dirty="0">
                    <a:latin typeface="Calibri (Основной текст)"/>
                  </a:rPr>
                  <a:t>x, y</a:t>
                </a:r>
                <a:r>
                  <a:rPr lang="en-US" dirty="0">
                    <a:latin typeface="Calibri (Основной текст)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</m:oMath>
                </a14:m>
                <a:r>
                  <a:rPr lang="ru-RU" dirty="0">
                    <a:latin typeface="Calibri (Основной текст)"/>
                  </a:rPr>
                  <a:t> + E</a:t>
                </a:r>
                <a:r>
                  <a:rPr lang="en-US" i="1" baseline="-25000" dirty="0">
                    <a:latin typeface="Calibri (Основной текст)"/>
                  </a:rPr>
                  <a:t>x</a:t>
                </a:r>
                <a:r>
                  <a:rPr lang="ru-RU" i="1" baseline="-25000" dirty="0">
                    <a:latin typeface="Calibri (Основной текст)"/>
                  </a:rPr>
                  <a:t>, </a:t>
                </a:r>
                <a:r>
                  <a:rPr lang="en-US" i="1" baseline="-25000" dirty="0">
                    <a:latin typeface="Calibri (Основной текст)"/>
                  </a:rPr>
                  <a:t>z</a:t>
                </a:r>
                <a:r>
                  <a:rPr lang="en-US" dirty="0">
                    <a:latin typeface="Calibri (Основной текст)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ru-RU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func>
                      </m:e>
                    </m:d>
                  </m:oMath>
                </a14:m>
                <a:endParaRPr lang="en-US" dirty="0">
                  <a:latin typeface="Calibri (Основной текст)"/>
                </a:endParaRPr>
              </a:p>
              <a:p>
                <a:pPr marL="0" indent="0" algn="ctr">
                  <a:buNone/>
                </a:pPr>
                <a:r>
                  <a:rPr lang="en-US" i="1" dirty="0">
                    <a:latin typeface="Calibri (Основной текст)"/>
                  </a:rPr>
                  <a:t>L</a:t>
                </a:r>
                <a:r>
                  <a:rPr lang="en-US" i="1" baseline="-25000" dirty="0">
                    <a:latin typeface="Calibri (Основной текст)"/>
                  </a:rPr>
                  <a:t>L</a:t>
                </a:r>
                <a:r>
                  <a:rPr lang="ru-RU" i="1" baseline="-25000" dirty="0">
                    <a:latin typeface="Calibri (Основной текст)"/>
                  </a:rPr>
                  <a:t>1</a:t>
                </a:r>
                <a:r>
                  <a:rPr lang="ru-RU" dirty="0">
                    <a:latin typeface="Calibri (Основной текст)"/>
                  </a:rPr>
                  <a:t> (</a:t>
                </a:r>
                <a:r>
                  <a:rPr lang="en-US" i="1" dirty="0">
                    <a:latin typeface="Calibri (Основной текст)"/>
                  </a:rPr>
                  <a:t>G</a:t>
                </a:r>
                <a:r>
                  <a:rPr lang="ru-RU" dirty="0">
                    <a:latin typeface="Calibri (Основной текст)"/>
                  </a:rPr>
                  <a:t>) = E</a:t>
                </a:r>
                <a:r>
                  <a:rPr lang="en-US" i="1" baseline="-25000" dirty="0">
                    <a:latin typeface="Calibri (Основной текст)"/>
                  </a:rPr>
                  <a:t>x</a:t>
                </a:r>
                <a:r>
                  <a:rPr lang="ru-RU" i="1" baseline="-25000" dirty="0">
                    <a:latin typeface="Calibri (Основной текст)"/>
                  </a:rPr>
                  <a:t>, </a:t>
                </a:r>
                <a:r>
                  <a:rPr lang="en-US" i="1" baseline="-25000" dirty="0">
                    <a:latin typeface="Calibri (Основной текст)"/>
                  </a:rPr>
                  <a:t>y</a:t>
                </a:r>
                <a:r>
                  <a:rPr lang="ru-RU" i="1" baseline="-25000" dirty="0">
                    <a:latin typeface="Calibri (Основной текст)"/>
                  </a:rPr>
                  <a:t>, </a:t>
                </a:r>
                <a:r>
                  <a:rPr lang="en-US" i="1" baseline="-25000" dirty="0">
                    <a:latin typeface="Calibri (Основной текст)"/>
                  </a:rPr>
                  <a:t>z</a:t>
                </a:r>
                <a:r>
                  <a:rPr lang="en-US" dirty="0">
                    <a:latin typeface="Calibri (Основной текст)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d>
                  </m:oMath>
                </a14:m>
                <a:endParaRPr lang="ru-RU" dirty="0">
                  <a:latin typeface="Calibri (Основной текст)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ru-RU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ru-RU" i="1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arg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ru-RU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ru-RU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ru-RU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ru-RU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func>
                      </m:e>
                    </m:func>
                  </m:oMath>
                </a14:m>
                <a:r>
                  <a:rPr lang="ru-RU" i="1" dirty="0">
                    <a:latin typeface="Calibri (Основной текст)"/>
                  </a:rPr>
                  <a:t> </a:t>
                </a:r>
                <a:r>
                  <a:rPr lang="en-US" i="1" dirty="0" err="1">
                    <a:latin typeface="Calibri (Основной текст)"/>
                  </a:rPr>
                  <a:t>L</a:t>
                </a:r>
                <a:r>
                  <a:rPr lang="en-US" i="1" baseline="-25000" dirty="0" err="1">
                    <a:latin typeface="Calibri (Основной текст)"/>
                  </a:rPr>
                  <a:t>cGAN</a:t>
                </a:r>
                <a:r>
                  <a:rPr lang="en-US" dirty="0">
                    <a:latin typeface="Calibri (Основной текст)"/>
                  </a:rPr>
                  <a:t> </a:t>
                </a:r>
                <a:r>
                  <a:rPr lang="ru-RU" dirty="0">
                    <a:latin typeface="Calibri (Основной текст)"/>
                  </a:rPr>
                  <a:t>(</a:t>
                </a:r>
                <a:r>
                  <a:rPr lang="en-US" i="1" dirty="0">
                    <a:latin typeface="Calibri (Основной текст)"/>
                  </a:rPr>
                  <a:t>G</a:t>
                </a:r>
                <a:r>
                  <a:rPr lang="ru-RU" i="1" dirty="0">
                    <a:latin typeface="Calibri (Основной текст)"/>
                  </a:rPr>
                  <a:t>, </a:t>
                </a:r>
                <a:r>
                  <a:rPr lang="en-US" i="1" dirty="0">
                    <a:latin typeface="Calibri (Основной текст)"/>
                  </a:rPr>
                  <a:t>D</a:t>
                </a:r>
                <a:r>
                  <a:rPr lang="ru-RU" dirty="0">
                    <a:latin typeface="Calibri (Основной текст)"/>
                  </a:rPr>
                  <a:t>) + λ</a:t>
                </a:r>
                <a:r>
                  <a:rPr lang="en-US" i="1" dirty="0">
                    <a:latin typeface="Calibri (Основной текст)"/>
                  </a:rPr>
                  <a:t>L</a:t>
                </a:r>
                <a:r>
                  <a:rPr lang="en-US" i="1" baseline="-25000" dirty="0">
                    <a:latin typeface="Calibri (Основной текст)"/>
                  </a:rPr>
                  <a:t>L</a:t>
                </a:r>
                <a:r>
                  <a:rPr lang="ru-RU" i="1" baseline="-25000" dirty="0">
                    <a:latin typeface="Calibri (Основной текст)"/>
                  </a:rPr>
                  <a:t>1</a:t>
                </a:r>
                <a:r>
                  <a:rPr lang="ru-RU" dirty="0">
                    <a:latin typeface="Calibri (Основной текст)"/>
                  </a:rPr>
                  <a:t> (</a:t>
                </a:r>
                <a:r>
                  <a:rPr lang="en-US" i="1" dirty="0">
                    <a:latin typeface="Calibri (Основной текст)"/>
                  </a:rPr>
                  <a:t>G</a:t>
                </a:r>
                <a:r>
                  <a:rPr lang="ru-RU" dirty="0">
                    <a:latin typeface="Calibri (Основной текст)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 Placeholder 2">
                <a:extLst>
                  <a:ext uri="{FF2B5EF4-FFF2-40B4-BE49-F238E27FC236}">
                    <a16:creationId xmlns:a16="http://schemas.microsoft.com/office/drawing/2014/main" id="{6EED64AB-AEB7-4C67-A18D-7E6CBDDFA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415442"/>
                <a:ext cx="8613321" cy="3259418"/>
              </a:xfrm>
              <a:prstGeom prst="rect">
                <a:avLst/>
              </a:prstGeom>
              <a:blipFill>
                <a:blip r:embed="rId4"/>
                <a:stretch>
                  <a:fillRect l="-637" t="-1869" r="-4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Название 1">
            <a:extLst>
              <a:ext uri="{FF2B5EF4-FFF2-40B4-BE49-F238E27FC236}">
                <a16:creationId xmlns:a16="http://schemas.microsoft.com/office/drawing/2014/main" id="{368A7DAB-E705-41FC-8CB0-3E4FF8BF97A7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Обучение нейронной сети</a:t>
            </a:r>
            <a:endParaRPr lang="en-US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3BD96F-04C5-4386-969B-773E48AE64B7}"/>
              </a:ext>
            </a:extLst>
          </p:cNvPr>
          <p:cNvSpPr txBox="1">
            <a:spLocks/>
          </p:cNvSpPr>
          <p:nvPr/>
        </p:nvSpPr>
        <p:spPr>
          <a:xfrm>
            <a:off x="8169442" y="3310783"/>
            <a:ext cx="517358" cy="121639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 (Основной текст)"/>
              </a:rPr>
              <a:t>(1)</a:t>
            </a:r>
          </a:p>
          <a:p>
            <a:pPr marL="0" indent="0">
              <a:buNone/>
            </a:pPr>
            <a:r>
              <a:rPr lang="en-US" dirty="0">
                <a:latin typeface="Calibri (Основной текст)"/>
              </a:rPr>
              <a:t>(2)</a:t>
            </a:r>
          </a:p>
          <a:p>
            <a:pPr marL="0" indent="0">
              <a:buNone/>
            </a:pPr>
            <a:r>
              <a:rPr lang="en-US" dirty="0">
                <a:latin typeface="Calibri (Основной текст)"/>
              </a:rPr>
              <a:t>(3)</a:t>
            </a:r>
            <a:endParaRPr lang="ru-RU" dirty="0">
              <a:latin typeface="Calibri (Основной текст)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36484B2-B406-4771-B6C8-ECB03AC22A74}"/>
              </a:ext>
            </a:extLst>
          </p:cNvPr>
          <p:cNvSpPr/>
          <p:nvPr/>
        </p:nvSpPr>
        <p:spPr>
          <a:xfrm>
            <a:off x="2045367" y="4674860"/>
            <a:ext cx="5402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sz="1400" kern="100" dirty="0">
                <a:latin typeface="Calibri (Основной текст)"/>
                <a:cs typeface="Times New Roman" panose="02020603050405020304" pitchFamily="18" charset="0"/>
              </a:rPr>
              <a:t>Phillip Isola</a:t>
            </a:r>
            <a:r>
              <a:rPr lang="ru-RU" sz="1400" kern="100" dirty="0">
                <a:latin typeface="Calibri (Основной текст)"/>
                <a:cs typeface="Times New Roman" panose="02020603050405020304" pitchFamily="18" charset="0"/>
              </a:rPr>
              <a:t> </a:t>
            </a:r>
            <a:r>
              <a:rPr lang="en-US" sz="1400" kern="100" dirty="0">
                <a:latin typeface="Calibri (Основной текст)"/>
                <a:cs typeface="Times New Roman" panose="02020603050405020304" pitchFamily="18" charset="0"/>
              </a:rPr>
              <a:t>et al</a:t>
            </a:r>
            <a:r>
              <a:rPr lang="ru-RU" sz="1400" kern="100" dirty="0">
                <a:latin typeface="Calibri (Основной текст)"/>
                <a:cs typeface="Times New Roman" panose="02020603050405020304" pitchFamily="18" charset="0"/>
              </a:rPr>
              <a:t>. </a:t>
            </a:r>
            <a:r>
              <a:rPr lang="en-US" sz="1400" kern="100" dirty="0">
                <a:latin typeface="Calibri (Основной текст)"/>
                <a:cs typeface="Times New Roman" panose="02020603050405020304" pitchFamily="18" charset="0"/>
              </a:rPr>
              <a:t>Image-to-Image Translation with Conditional Adversarial Networks</a:t>
            </a:r>
            <a:endParaRPr lang="ru-RU" sz="1400" kern="100" dirty="0">
              <a:latin typeface="Calibri (Основной текст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836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азвание 1">
            <a:extLst>
              <a:ext uri="{FF2B5EF4-FFF2-40B4-BE49-F238E27FC236}">
                <a16:creationId xmlns:a16="http://schemas.microsoft.com/office/drawing/2014/main" id="{368A7DAB-E705-41FC-8CB0-3E4FF8BF97A7}"/>
              </a:ext>
            </a:extLst>
          </p:cNvPr>
          <p:cNvSpPr txBox="1">
            <a:spLocks/>
          </p:cNvSpPr>
          <p:nvPr/>
        </p:nvSpPr>
        <p:spPr>
          <a:xfrm>
            <a:off x="457199" y="566272"/>
            <a:ext cx="7182465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График функции потерь </a:t>
            </a:r>
            <a:r>
              <a:rPr lang="en-US" b="1" dirty="0"/>
              <a:t>L1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5F37EDF-C210-4F70-B933-07080F2F2891}"/>
              </a:ext>
            </a:extLst>
          </p:cNvPr>
          <p:cNvSpPr/>
          <p:nvPr/>
        </p:nvSpPr>
        <p:spPr>
          <a:xfrm>
            <a:off x="3228690" y="4720455"/>
            <a:ext cx="1607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Итерации</a:t>
            </a:r>
            <a:endParaRPr lang="en-US" kern="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86ACA-922E-4C20-A309-0FE38614DEA8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18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BA05C6F-AE68-4A35-A805-DADA40745DC9}"/>
              </a:ext>
            </a:extLst>
          </p:cNvPr>
          <p:cNvSpPr txBox="1">
            <a:spLocks/>
          </p:cNvSpPr>
          <p:nvPr/>
        </p:nvSpPr>
        <p:spPr>
          <a:xfrm>
            <a:off x="457200" y="1186755"/>
            <a:ext cx="6155871" cy="27569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 (Основной текст)"/>
              </a:rPr>
              <a:t>Чем меньшие значения функция принимает, тем больше похожа генерируемая карта высот на целевую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8955E2-7F5E-4136-909B-9134FEAD10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5" b="7125"/>
          <a:stretch/>
        </p:blipFill>
        <p:spPr>
          <a:xfrm>
            <a:off x="1684223" y="2157291"/>
            <a:ext cx="5218001" cy="240694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A1DEB21-5CF1-45FA-9B3A-8B4F8252EB66}"/>
              </a:ext>
            </a:extLst>
          </p:cNvPr>
          <p:cNvSpPr/>
          <p:nvPr/>
        </p:nvSpPr>
        <p:spPr>
          <a:xfrm>
            <a:off x="709435" y="2109181"/>
            <a:ext cx="141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0,24</a:t>
            </a:r>
            <a:endParaRPr lang="en-US" kern="100" dirty="0"/>
          </a:p>
        </p:txBody>
      </p:sp>
      <p:sp>
        <p:nvSpPr>
          <p:cNvPr id="17" name="Google Shape;234;p28">
            <a:extLst>
              <a:ext uri="{FF2B5EF4-FFF2-40B4-BE49-F238E27FC236}">
                <a16:creationId xmlns:a16="http://schemas.microsoft.com/office/drawing/2014/main" id="{99331A24-34D9-428F-921F-507E81E35237}"/>
              </a:ext>
            </a:extLst>
          </p:cNvPr>
          <p:cNvSpPr txBox="1"/>
          <p:nvPr/>
        </p:nvSpPr>
        <p:spPr>
          <a:xfrm rot="-5400000">
            <a:off x="410232" y="3176111"/>
            <a:ext cx="1135347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alibri (Основной текст)"/>
                <a:ea typeface="Calibri"/>
                <a:cs typeface="Calibri"/>
                <a:sym typeface="Calibri"/>
              </a:rPr>
              <a:t>Значения</a:t>
            </a:r>
            <a:endParaRPr sz="18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F16E94D-4C0F-4AED-8873-F1D7693CE81C}"/>
              </a:ext>
            </a:extLst>
          </p:cNvPr>
          <p:cNvSpPr/>
          <p:nvPr/>
        </p:nvSpPr>
        <p:spPr>
          <a:xfrm>
            <a:off x="709435" y="3922559"/>
            <a:ext cx="141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0,04</a:t>
            </a:r>
            <a:endParaRPr lang="en-US" kern="1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E421370-B07C-4E23-B872-8586F4D3168A}"/>
              </a:ext>
            </a:extLst>
          </p:cNvPr>
          <p:cNvSpPr/>
          <p:nvPr/>
        </p:nvSpPr>
        <p:spPr>
          <a:xfrm>
            <a:off x="5631955" y="4564232"/>
            <a:ext cx="141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700 000</a:t>
            </a:r>
            <a:endParaRPr lang="en-US" kern="1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949B8C3-7BC1-4F21-89E7-0AA5C9CCBC8A}"/>
              </a:ext>
            </a:extLst>
          </p:cNvPr>
          <p:cNvSpPr/>
          <p:nvPr/>
        </p:nvSpPr>
        <p:spPr>
          <a:xfrm>
            <a:off x="7087741" y="2068099"/>
            <a:ext cx="1767654" cy="258532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Цвет графиков обозначает разные файлы с итерациями и обусловлен приложением генерации графиков (</a:t>
            </a:r>
            <a:r>
              <a:rPr lang="en-US" kern="100" dirty="0" err="1"/>
              <a:t>TensorBoard</a:t>
            </a:r>
            <a:r>
              <a:rPr lang="en-US" kern="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8664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9BFFD37-337E-48F0-9A3D-BACB6C277D42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19</a:t>
            </a:r>
            <a:endParaRPr lang="en-US" dirty="0">
              <a:latin typeface="Calibri (Основной текст)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B760E81F-DAF6-485B-9C25-01886597E180}"/>
              </a:ext>
            </a:extLst>
          </p:cNvPr>
          <p:cNvSpPr/>
          <p:nvPr/>
        </p:nvSpPr>
        <p:spPr>
          <a:xfrm>
            <a:off x="975211" y="1780257"/>
            <a:ext cx="141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5</a:t>
            </a:r>
            <a:endParaRPr lang="en-US" kern="100" dirty="0"/>
          </a:p>
        </p:txBody>
      </p:sp>
      <p:sp>
        <p:nvSpPr>
          <p:cNvPr id="15" name="Google Shape;234;p28">
            <a:extLst>
              <a:ext uri="{FF2B5EF4-FFF2-40B4-BE49-F238E27FC236}">
                <a16:creationId xmlns:a16="http://schemas.microsoft.com/office/drawing/2014/main" id="{59FB3ED1-4491-4E57-935B-B669FA7FFB8D}"/>
              </a:ext>
            </a:extLst>
          </p:cNvPr>
          <p:cNvSpPr txBox="1"/>
          <p:nvPr/>
        </p:nvSpPr>
        <p:spPr>
          <a:xfrm rot="-5400000">
            <a:off x="727222" y="2248790"/>
            <a:ext cx="1135347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alibri (Основной текст)"/>
                <a:ea typeface="Calibri"/>
                <a:cs typeface="Calibri"/>
                <a:sym typeface="Calibri"/>
              </a:rPr>
              <a:t>Значения</a:t>
            </a:r>
            <a:endParaRPr sz="18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00558DB-A4B5-4C13-8056-5A2093F4BB6B}"/>
              </a:ext>
            </a:extLst>
          </p:cNvPr>
          <p:cNvSpPr/>
          <p:nvPr/>
        </p:nvSpPr>
        <p:spPr>
          <a:xfrm>
            <a:off x="975211" y="2581447"/>
            <a:ext cx="141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1</a:t>
            </a:r>
            <a:endParaRPr lang="en-US" kern="1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03F7A8-CE9C-417B-9640-1927F2D37C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76"/>
          <a:stretch/>
        </p:blipFill>
        <p:spPr>
          <a:xfrm>
            <a:off x="1840122" y="1770418"/>
            <a:ext cx="4838700" cy="1184081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114F65F7-8153-452A-852B-83FAA18AA9F1}"/>
              </a:ext>
            </a:extLst>
          </p:cNvPr>
          <p:cNvSpPr/>
          <p:nvPr/>
        </p:nvSpPr>
        <p:spPr>
          <a:xfrm>
            <a:off x="6667522" y="2177792"/>
            <a:ext cx="12232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100" dirty="0"/>
              <a:t>Генератор</a:t>
            </a:r>
            <a:endParaRPr lang="en-US" kern="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CF5FF4-0244-444E-A571-4939AF194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64"/>
          <a:stretch/>
        </p:blipFill>
        <p:spPr>
          <a:xfrm>
            <a:off x="1840122" y="3286968"/>
            <a:ext cx="4844985" cy="1164035"/>
          </a:xfrm>
          <a:prstGeom prst="rect">
            <a:avLst/>
          </a:prstGeom>
        </p:spPr>
      </p:pic>
      <p:sp>
        <p:nvSpPr>
          <p:cNvPr id="19" name="Название 1">
            <a:extLst>
              <a:ext uri="{FF2B5EF4-FFF2-40B4-BE49-F238E27FC236}">
                <a16:creationId xmlns:a16="http://schemas.microsoft.com/office/drawing/2014/main" id="{2F5127FC-655E-48FD-9EA0-F942CDA27ACD}"/>
              </a:ext>
            </a:extLst>
          </p:cNvPr>
          <p:cNvSpPr txBox="1">
            <a:spLocks/>
          </p:cNvSpPr>
          <p:nvPr/>
        </p:nvSpPr>
        <p:spPr>
          <a:xfrm>
            <a:off x="457199" y="566272"/>
            <a:ext cx="7182465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Графики функций потерь </a:t>
            </a:r>
            <a:r>
              <a:rPr lang="en-US" b="1" dirty="0"/>
              <a:t>G </a:t>
            </a:r>
            <a:r>
              <a:rPr lang="ru-RU" b="1" dirty="0"/>
              <a:t>и </a:t>
            </a:r>
            <a:r>
              <a:rPr lang="en-US" b="1" dirty="0"/>
              <a:t>D</a:t>
            </a: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7F610873-0335-4BDB-9DE6-AA44EBE610CF}"/>
              </a:ext>
            </a:extLst>
          </p:cNvPr>
          <p:cNvSpPr/>
          <p:nvPr/>
        </p:nvSpPr>
        <p:spPr>
          <a:xfrm>
            <a:off x="3455546" y="4652300"/>
            <a:ext cx="16078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Итерации</a:t>
            </a:r>
            <a:endParaRPr lang="en-US" kern="1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6094C979-E624-48C2-8451-746CFAC5AE6C}"/>
              </a:ext>
            </a:extLst>
          </p:cNvPr>
          <p:cNvSpPr/>
          <p:nvPr/>
        </p:nvSpPr>
        <p:spPr>
          <a:xfrm>
            <a:off x="975211" y="3221844"/>
            <a:ext cx="141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0,9</a:t>
            </a:r>
            <a:endParaRPr lang="en-US" kern="100" dirty="0"/>
          </a:p>
        </p:txBody>
      </p:sp>
      <p:sp>
        <p:nvSpPr>
          <p:cNvPr id="28" name="Google Shape;234;p28">
            <a:extLst>
              <a:ext uri="{FF2B5EF4-FFF2-40B4-BE49-F238E27FC236}">
                <a16:creationId xmlns:a16="http://schemas.microsoft.com/office/drawing/2014/main" id="{5600E806-7D6C-43E3-B6A0-5AE90096399F}"/>
              </a:ext>
            </a:extLst>
          </p:cNvPr>
          <p:cNvSpPr txBox="1"/>
          <p:nvPr/>
        </p:nvSpPr>
        <p:spPr>
          <a:xfrm rot="-5400000">
            <a:off x="727222" y="3690377"/>
            <a:ext cx="1135347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Calibri (Основной текст)"/>
                <a:ea typeface="Calibri"/>
                <a:cs typeface="Calibri"/>
                <a:sym typeface="Calibri"/>
              </a:rPr>
              <a:t>Значения</a:t>
            </a:r>
            <a:endParaRPr sz="1800" dirty="0">
              <a:latin typeface="Calibri (Основной текст)"/>
              <a:ea typeface="Calibri"/>
              <a:cs typeface="Calibri"/>
              <a:sym typeface="Calibri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08F80709-5A91-4A8C-82BE-4B14346A2B0E}"/>
              </a:ext>
            </a:extLst>
          </p:cNvPr>
          <p:cNvSpPr/>
          <p:nvPr/>
        </p:nvSpPr>
        <p:spPr>
          <a:xfrm>
            <a:off x="970891" y="4146795"/>
            <a:ext cx="141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0,1</a:t>
            </a:r>
            <a:endParaRPr lang="en-US" kern="100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C6E834D-A95A-44B8-BD9E-57EC943D8497}"/>
              </a:ext>
            </a:extLst>
          </p:cNvPr>
          <p:cNvSpPr/>
          <p:nvPr/>
        </p:nvSpPr>
        <p:spPr>
          <a:xfrm>
            <a:off x="5415252" y="4393708"/>
            <a:ext cx="141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700 000</a:t>
            </a:r>
            <a:endParaRPr lang="en-US" kern="100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D58133D7-8E1D-4D94-9662-83F84006C52D}"/>
              </a:ext>
            </a:extLst>
          </p:cNvPr>
          <p:cNvSpPr/>
          <p:nvPr/>
        </p:nvSpPr>
        <p:spPr>
          <a:xfrm>
            <a:off x="6669901" y="3684319"/>
            <a:ext cx="1760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100" dirty="0"/>
              <a:t>Дискриминатор</a:t>
            </a:r>
            <a:endParaRPr lang="en-US" kern="100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58341E7-E388-4EB7-8BB8-E65A1A10BA4F}"/>
              </a:ext>
            </a:extLst>
          </p:cNvPr>
          <p:cNvCxnSpPr>
            <a:cxnSpLocks/>
          </p:cNvCxnSpPr>
          <p:nvPr/>
        </p:nvCxnSpPr>
        <p:spPr>
          <a:xfrm>
            <a:off x="3789054" y="1855934"/>
            <a:ext cx="0" cy="2585237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66AA0C57-5720-4923-A2C6-54E7CF33B7E6}"/>
              </a:ext>
            </a:extLst>
          </p:cNvPr>
          <p:cNvSpPr/>
          <p:nvPr/>
        </p:nvSpPr>
        <p:spPr>
          <a:xfrm>
            <a:off x="3010736" y="4393708"/>
            <a:ext cx="1418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300 000</a:t>
            </a:r>
            <a:endParaRPr lang="en-US" kern="100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F571FF9-B840-4F7C-AC77-D34DCDAD74B4}"/>
              </a:ext>
            </a:extLst>
          </p:cNvPr>
          <p:cNvSpPr txBox="1">
            <a:spLocks/>
          </p:cNvSpPr>
          <p:nvPr/>
        </p:nvSpPr>
        <p:spPr>
          <a:xfrm>
            <a:off x="457200" y="1186755"/>
            <a:ext cx="6155871" cy="27569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Calibri (Основной текст)"/>
              </a:rPr>
              <a:t>Примерно после двухсот эпох наступает положительный перелом, всего эпох прошло 500</a:t>
            </a:r>
          </a:p>
        </p:txBody>
      </p:sp>
    </p:spTree>
    <p:extLst>
      <p:ext uri="{BB962C8B-B14F-4D97-AF65-F5344CB8AC3E}">
        <p14:creationId xmlns:p14="http://schemas.microsoft.com/office/powerpoint/2010/main" val="303767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732C37-320F-4A71-91F9-9B2DA94215C8}"/>
              </a:ext>
            </a:extLst>
          </p:cNvPr>
          <p:cNvSpPr txBox="1"/>
          <p:nvPr/>
        </p:nvSpPr>
        <p:spPr>
          <a:xfrm>
            <a:off x="8799095" y="4774368"/>
            <a:ext cx="3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</a:p>
        </p:txBody>
      </p:sp>
      <p:sp>
        <p:nvSpPr>
          <p:cNvPr id="12" name="Название 1">
            <a:extLst>
              <a:ext uri="{FF2B5EF4-FFF2-40B4-BE49-F238E27FC236}">
                <a16:creationId xmlns:a16="http://schemas.microsoft.com/office/drawing/2014/main" id="{6AF86EEA-3D91-4C73-AF0E-66635623A9E8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Актуальность</a:t>
            </a:r>
            <a:endParaRPr lang="ru-R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7F6DE-DE94-4CD2-8030-C3807BAFE649}"/>
              </a:ext>
            </a:extLst>
          </p:cNvPr>
          <p:cNvSpPr txBox="1">
            <a:spLocks/>
          </p:cNvSpPr>
          <p:nvPr/>
        </p:nvSpPr>
        <p:spPr>
          <a:xfrm>
            <a:off x="457200" y="1547865"/>
            <a:ext cx="6155871" cy="27569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Всё больше разрабатывается игр с большими уровнями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Для генерации реалистичного ландшафта требуется много ресурсов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Приходится тратить много времени на генерацию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Необходимо сократить время, затрачиваемое дизайнерами на создание каркаса уровня</a:t>
            </a:r>
          </a:p>
        </p:txBody>
      </p:sp>
    </p:spTree>
    <p:extLst>
      <p:ext uri="{BB962C8B-B14F-4D97-AF65-F5344CB8AC3E}">
        <p14:creationId xmlns:p14="http://schemas.microsoft.com/office/powerpoint/2010/main" val="163110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6B23BB-56A1-4BFB-8F21-4334008928CC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20</a:t>
            </a:r>
            <a:endParaRPr lang="en-US" dirty="0"/>
          </a:p>
        </p:txBody>
      </p:sp>
      <p:sp>
        <p:nvSpPr>
          <p:cNvPr id="13" name="Название 1">
            <a:extLst>
              <a:ext uri="{FF2B5EF4-FFF2-40B4-BE49-F238E27FC236}">
                <a16:creationId xmlns:a16="http://schemas.microsoft.com/office/drawing/2014/main" id="{368A7DAB-E705-41FC-8CB0-3E4FF8BF97A7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Прототип генератора высот</a:t>
            </a:r>
            <a:endParaRPr lang="en-US" b="1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897AE95-F7A7-42EA-A56D-474FBACC6C59}"/>
              </a:ext>
            </a:extLst>
          </p:cNvPr>
          <p:cNvSpPr/>
          <p:nvPr/>
        </p:nvSpPr>
        <p:spPr>
          <a:xfrm>
            <a:off x="1647554" y="4451202"/>
            <a:ext cx="5848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Приложение. Слева рабочая область, справа результат</a:t>
            </a:r>
            <a:endParaRPr lang="en-US" kern="1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CC1B0A-96CA-4B06-B1C6-7643B434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45" y="1785346"/>
            <a:ext cx="6103307" cy="265203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E1208A8-5A6F-4E8E-9DB1-A9C06A1307A3}"/>
              </a:ext>
            </a:extLst>
          </p:cNvPr>
          <p:cNvSpPr txBox="1">
            <a:spLocks/>
          </p:cNvSpPr>
          <p:nvPr/>
        </p:nvSpPr>
        <p:spPr>
          <a:xfrm>
            <a:off x="457200" y="1415442"/>
            <a:ext cx="8613321" cy="325941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GUI</a:t>
            </a:r>
            <a:r>
              <a:rPr lang="ru-RU" dirty="0"/>
              <a:t> использует язык </a:t>
            </a:r>
            <a:r>
              <a:rPr lang="en-US" dirty="0"/>
              <a:t>Python </a:t>
            </a:r>
            <a:r>
              <a:rPr lang="ru-RU" dirty="0"/>
              <a:t>(библиотека </a:t>
            </a:r>
            <a:r>
              <a:rPr lang="en-US" dirty="0" err="1"/>
              <a:t>Tkinter</a:t>
            </a:r>
            <a:r>
              <a:rPr lang="en-US" dirty="0"/>
              <a:t>)</a:t>
            </a:r>
            <a:r>
              <a:rPr lang="ru-RU" dirty="0"/>
              <a:t>, фреймворк </a:t>
            </a:r>
            <a:r>
              <a:rPr lang="en-US" dirty="0" err="1"/>
              <a:t>Tensorflow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674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6B23BB-56A1-4BFB-8F21-4334008928CC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21</a:t>
            </a:r>
            <a:endParaRPr lang="en-US" dirty="0"/>
          </a:p>
        </p:txBody>
      </p:sp>
      <p:sp>
        <p:nvSpPr>
          <p:cNvPr id="13" name="Название 1">
            <a:extLst>
              <a:ext uri="{FF2B5EF4-FFF2-40B4-BE49-F238E27FC236}">
                <a16:creationId xmlns:a16="http://schemas.microsoft.com/office/drawing/2014/main" id="{368A7DAB-E705-41FC-8CB0-3E4FF8BF97A7}"/>
              </a:ext>
            </a:extLst>
          </p:cNvPr>
          <p:cNvSpPr txBox="1">
            <a:spLocks/>
          </p:cNvSpPr>
          <p:nvPr/>
        </p:nvSpPr>
        <p:spPr>
          <a:xfrm>
            <a:off x="457199" y="927382"/>
            <a:ext cx="7949381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Создание хребтов и возвышенностей</a:t>
            </a:r>
            <a:endParaRPr lang="en-US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7DC529-DE01-4DD8-8F8D-B9B6B2AD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60" y="1562103"/>
            <a:ext cx="2787916" cy="275503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466499-A917-4C32-B8BF-58CCCFDC4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623" y="1562103"/>
            <a:ext cx="2787915" cy="2755036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601866BE-7932-4268-ABB8-524FC4DB2BC2}"/>
              </a:ext>
            </a:extLst>
          </p:cNvPr>
          <p:cNvSpPr/>
          <p:nvPr/>
        </p:nvSpPr>
        <p:spPr>
          <a:xfrm>
            <a:off x="1408047" y="4317139"/>
            <a:ext cx="2146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Нарисованный набросок</a:t>
            </a:r>
            <a:endParaRPr lang="en-US" kern="1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1D84DC8-47E7-49C3-A9B3-ADCAD9B8F9FE}"/>
              </a:ext>
            </a:extLst>
          </p:cNvPr>
          <p:cNvSpPr/>
          <p:nvPr/>
        </p:nvSpPr>
        <p:spPr>
          <a:xfrm>
            <a:off x="5589210" y="4317138"/>
            <a:ext cx="2146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Полученная по нему карта высот</a:t>
            </a:r>
            <a:endParaRPr lang="en-US" kern="100" dirty="0"/>
          </a:p>
        </p:txBody>
      </p:sp>
    </p:spTree>
    <p:extLst>
      <p:ext uri="{BB962C8B-B14F-4D97-AF65-F5344CB8AC3E}">
        <p14:creationId xmlns:p14="http://schemas.microsoft.com/office/powerpoint/2010/main" val="377823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азвание 1">
            <a:extLst>
              <a:ext uri="{FF2B5EF4-FFF2-40B4-BE49-F238E27FC236}">
                <a16:creationId xmlns:a16="http://schemas.microsoft.com/office/drawing/2014/main" id="{368A7DAB-E705-41FC-8CB0-3E4FF8BF97A7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Создание хребтов и рек</a:t>
            </a:r>
            <a:endParaRPr lang="en-US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BCAD53-FAB3-4F8B-BF74-D95A203C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22" y="1547865"/>
            <a:ext cx="2787915" cy="2769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C2FF53-AEED-463F-B1D1-89E1EB875663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22</a:t>
            </a:r>
            <a:endParaRPr lang="en-US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ECEF514-F55A-4E87-A2CA-AF799292FFDC}"/>
              </a:ext>
            </a:extLst>
          </p:cNvPr>
          <p:cNvSpPr/>
          <p:nvPr/>
        </p:nvSpPr>
        <p:spPr>
          <a:xfrm>
            <a:off x="1408047" y="4317139"/>
            <a:ext cx="2146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Нарисованный набросок</a:t>
            </a:r>
            <a:endParaRPr lang="en-US" kern="1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A17B512-EBF2-46A6-AD39-B2FDB8083608}"/>
              </a:ext>
            </a:extLst>
          </p:cNvPr>
          <p:cNvSpPr/>
          <p:nvPr/>
        </p:nvSpPr>
        <p:spPr>
          <a:xfrm>
            <a:off x="5589210" y="4317138"/>
            <a:ext cx="2146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/>
              <a:t>Полученная по нему карта высот</a:t>
            </a:r>
            <a:endParaRPr lang="en-US" kern="1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E9408F-C179-4193-BDA6-8E45BC64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459" y="1562103"/>
            <a:ext cx="2787915" cy="275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0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C63D03-9823-481A-976C-3E3E7935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Название 1">
            <a:extLst>
              <a:ext uri="{FF2B5EF4-FFF2-40B4-BE49-F238E27FC236}">
                <a16:creationId xmlns:a16="http://schemas.microsoft.com/office/drawing/2014/main" id="{368A7DAB-E705-41FC-8CB0-3E4FF8BF97A7}"/>
              </a:ext>
            </a:extLst>
          </p:cNvPr>
          <p:cNvSpPr txBox="1">
            <a:spLocks/>
          </p:cNvSpPr>
          <p:nvPr/>
        </p:nvSpPr>
        <p:spPr>
          <a:xfrm>
            <a:off x="457200" y="504000"/>
            <a:ext cx="4440477" cy="62048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 использования</a:t>
            </a:r>
            <a:endParaRPr lang="en-US" b="1" dirty="0">
              <a:ln>
                <a:solidFill>
                  <a:schemeClr val="tx2"/>
                </a:solidFill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56F71-0CEA-44E4-BBE9-8AA41BA4215A}"/>
              </a:ext>
            </a:extLst>
          </p:cNvPr>
          <p:cNvSpPr txBox="1"/>
          <p:nvPr/>
        </p:nvSpPr>
        <p:spPr>
          <a:xfrm>
            <a:off x="8719127" y="4774368"/>
            <a:ext cx="4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23</a:t>
            </a:r>
            <a:endParaRPr lang="en-US" b="1" dirty="0">
              <a:ln>
                <a:solidFill>
                  <a:schemeClr val="tx2"/>
                </a:solidFill>
              </a:ln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897AE95-F7A7-42EA-A56D-474FBACC6C59}"/>
              </a:ext>
            </a:extLst>
          </p:cNvPr>
          <p:cNvSpPr/>
          <p:nvPr/>
        </p:nvSpPr>
        <p:spPr>
          <a:xfrm>
            <a:off x="1246564" y="4573965"/>
            <a:ext cx="6650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Создание</a:t>
            </a:r>
            <a:r>
              <a:rPr lang="ru-RU" b="1" kern="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ru-RU" b="1" dirty="0">
                <a:ln>
                  <a:solidFill>
                    <a:schemeClr val="tx2"/>
                  </a:solidFill>
                </a:ln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дороги. От наброска до тестирования ландшафта</a:t>
            </a:r>
            <a:endParaRPr lang="en-US" b="1" dirty="0">
              <a:ln>
                <a:solidFill>
                  <a:schemeClr val="tx2"/>
                </a:solidFill>
              </a:ln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31826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9F8C4FE6-1B58-419E-8EC4-9B572CFDE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565245"/>
              </p:ext>
            </p:extLst>
          </p:nvPr>
        </p:nvGraphicFramePr>
        <p:xfrm>
          <a:off x="167147" y="1199565"/>
          <a:ext cx="8804401" cy="3017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591664">
                  <a:extLst>
                    <a:ext uri="{9D8B030D-6E8A-4147-A177-3AD203B41FA5}">
                      <a16:colId xmlns:a16="http://schemas.microsoft.com/office/drawing/2014/main" val="109111517"/>
                    </a:ext>
                  </a:extLst>
                </a:gridCol>
                <a:gridCol w="747252">
                  <a:extLst>
                    <a:ext uri="{9D8B030D-6E8A-4147-A177-3AD203B41FA5}">
                      <a16:colId xmlns:a16="http://schemas.microsoft.com/office/drawing/2014/main" val="425742924"/>
                    </a:ext>
                  </a:extLst>
                </a:gridCol>
                <a:gridCol w="769477">
                  <a:extLst>
                    <a:ext uri="{9D8B030D-6E8A-4147-A177-3AD203B41FA5}">
                      <a16:colId xmlns:a16="http://schemas.microsoft.com/office/drawing/2014/main" val="3254967325"/>
                    </a:ext>
                  </a:extLst>
                </a:gridCol>
                <a:gridCol w="977030">
                  <a:extLst>
                    <a:ext uri="{9D8B030D-6E8A-4147-A177-3AD203B41FA5}">
                      <a16:colId xmlns:a16="http://schemas.microsoft.com/office/drawing/2014/main" val="3792563561"/>
                    </a:ext>
                  </a:extLst>
                </a:gridCol>
                <a:gridCol w="1085183">
                  <a:extLst>
                    <a:ext uri="{9D8B030D-6E8A-4147-A177-3AD203B41FA5}">
                      <a16:colId xmlns:a16="http://schemas.microsoft.com/office/drawing/2014/main" val="4124475422"/>
                    </a:ext>
                  </a:extLst>
                </a:gridCol>
                <a:gridCol w="633795">
                  <a:extLst>
                    <a:ext uri="{9D8B030D-6E8A-4147-A177-3AD203B41FA5}">
                      <a16:colId xmlns:a16="http://schemas.microsoft.com/office/drawing/2014/main" val="2720414025"/>
                    </a:ext>
                  </a:extLst>
                </a:gridCol>
              </a:tblGrid>
              <a:tr h="275188">
                <a:tc>
                  <a:txBody>
                    <a:bodyPr/>
                    <a:lstStyle/>
                    <a:p>
                      <a:r>
                        <a:rPr lang="ru-RU" dirty="0"/>
                        <a:t>Название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Горы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Реки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Дороги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Скорость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Итог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747435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Terrain Sketching</a:t>
                      </a:r>
                      <a:endParaRPr lang="ru-RU" sz="1800" b="0" u="non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379851"/>
                  </a:ext>
                </a:extLst>
              </a:tr>
              <a:tr h="4815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 Terrain Generation with a Sketching Tool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95613"/>
                  </a:ext>
                </a:extLst>
              </a:tr>
              <a:tr h="481579">
                <a:tc>
                  <a:txBody>
                    <a:bodyPr/>
                    <a:lstStyle/>
                    <a:p>
                      <a:r>
                        <a:rPr lang="en-US" sz="1800" b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Modeling Real-World Terrain with Exponentially Distributed Noise</a:t>
                      </a:r>
                      <a:endParaRPr lang="ru-RU" sz="1800" b="0" u="non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681603"/>
                  </a:ext>
                </a:extLst>
              </a:tr>
              <a:tr h="481579">
                <a:tc>
                  <a:txBody>
                    <a:bodyPr/>
                    <a:lstStyle/>
                    <a:p>
                      <a:r>
                        <a:rPr lang="en-US" sz="1800" b="0" u="non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Large Scale Terrain Generation from Tectonic Uplift and Fluvial Erosion</a:t>
                      </a:r>
                      <a:endParaRPr lang="ru-RU" sz="1800" b="0" u="non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814336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r>
                        <a:rPr lang="ru-RU" b="0" dirty="0"/>
                        <a:t>Предлагаемый метод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5014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71DA21-5736-4935-A2DE-20C38E0D34FA}"/>
              </a:ext>
            </a:extLst>
          </p:cNvPr>
          <p:cNvSpPr txBox="1"/>
          <p:nvPr/>
        </p:nvSpPr>
        <p:spPr>
          <a:xfrm>
            <a:off x="8718885" y="4774368"/>
            <a:ext cx="5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24</a:t>
            </a:r>
            <a:endParaRPr lang="en-US" dirty="0"/>
          </a:p>
        </p:txBody>
      </p:sp>
      <p:sp>
        <p:nvSpPr>
          <p:cNvPr id="8" name="Название 1">
            <a:extLst>
              <a:ext uri="{FF2B5EF4-FFF2-40B4-BE49-F238E27FC236}">
                <a16:creationId xmlns:a16="http://schemas.microsoft.com/office/drawing/2014/main" id="{4734D5A2-68C0-48F8-AE30-DCD91EE7E960}"/>
              </a:ext>
            </a:extLst>
          </p:cNvPr>
          <p:cNvSpPr txBox="1">
            <a:spLocks/>
          </p:cNvSpPr>
          <p:nvPr/>
        </p:nvSpPr>
        <p:spPr>
          <a:xfrm>
            <a:off x="457200" y="504000"/>
            <a:ext cx="7172632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Сравнение метода с аналогами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07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139A91E-C214-453D-8F14-5C9871804A0D}"/>
              </a:ext>
            </a:extLst>
          </p:cNvPr>
          <p:cNvSpPr txBox="1"/>
          <p:nvPr/>
        </p:nvSpPr>
        <p:spPr>
          <a:xfrm>
            <a:off x="8718885" y="4774368"/>
            <a:ext cx="5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25</a:t>
            </a:r>
            <a:endParaRPr lang="en-US" dirty="0"/>
          </a:p>
        </p:txBody>
      </p:sp>
      <p:sp>
        <p:nvSpPr>
          <p:cNvPr id="8" name="Название 1">
            <a:extLst>
              <a:ext uri="{FF2B5EF4-FFF2-40B4-BE49-F238E27FC236}">
                <a16:creationId xmlns:a16="http://schemas.microsoft.com/office/drawing/2014/main" id="{29781F83-EBF9-43CF-9415-958A583AF4CC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Заключение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01515E0-6FA4-4B96-9A3B-C6EF0A342F39}"/>
              </a:ext>
            </a:extLst>
          </p:cNvPr>
          <p:cNvSpPr txBox="1">
            <a:spLocks/>
          </p:cNvSpPr>
          <p:nvPr/>
        </p:nvSpPr>
        <p:spPr>
          <a:xfrm>
            <a:off x="457200" y="1547865"/>
            <a:ext cx="6155871" cy="275699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Разработан метод интерактивной генерации ландшафта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Разработан прототип генератора высот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Ключевые особенности метода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Не требуются художественные навыки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Создаются горы, реки, дороги и плоские возвышенности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/>
              <a:t>Высокая скорость работы</a:t>
            </a:r>
          </a:p>
        </p:txBody>
      </p:sp>
    </p:spTree>
    <p:extLst>
      <p:ext uri="{BB962C8B-B14F-4D97-AF65-F5344CB8AC3E}">
        <p14:creationId xmlns:p14="http://schemas.microsoft.com/office/powerpoint/2010/main" val="225129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732C37-320F-4A71-91F9-9B2DA94215C8}"/>
              </a:ext>
            </a:extLst>
          </p:cNvPr>
          <p:cNvSpPr txBox="1"/>
          <p:nvPr/>
        </p:nvSpPr>
        <p:spPr>
          <a:xfrm>
            <a:off x="8799095" y="4774368"/>
            <a:ext cx="3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ru-R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7F6DE-DE94-4CD2-8030-C3807BAFE649}"/>
              </a:ext>
            </a:extLst>
          </p:cNvPr>
          <p:cNvSpPr txBox="1">
            <a:spLocks/>
          </p:cNvSpPr>
          <p:nvPr/>
        </p:nvSpPr>
        <p:spPr>
          <a:xfrm>
            <a:off x="457199" y="1110292"/>
            <a:ext cx="6155871" cy="12265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Разработать метод интерактивной генерации</a:t>
            </a:r>
            <a:r>
              <a:rPr lang="en-US" dirty="0"/>
              <a:t> </a:t>
            </a:r>
            <a:r>
              <a:rPr lang="ru-RU" dirty="0"/>
              <a:t>карт высот для реконструирования по ним правдоподобных ландшафтов для компьютерных игр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6" name="Название 1">
            <a:extLst>
              <a:ext uri="{FF2B5EF4-FFF2-40B4-BE49-F238E27FC236}">
                <a16:creationId xmlns:a16="http://schemas.microsoft.com/office/drawing/2014/main" id="{D789ADC5-06A0-4345-A1D5-85ACD3FCDFF7}"/>
              </a:ext>
            </a:extLst>
          </p:cNvPr>
          <p:cNvSpPr txBox="1">
            <a:spLocks/>
          </p:cNvSpPr>
          <p:nvPr/>
        </p:nvSpPr>
        <p:spPr>
          <a:xfrm>
            <a:off x="457200" y="2168347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Задачи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BF4F09A-2115-4D0C-B8B8-97FD14171B02}"/>
              </a:ext>
            </a:extLst>
          </p:cNvPr>
          <p:cNvSpPr txBox="1">
            <a:spLocks/>
          </p:cNvSpPr>
          <p:nvPr/>
        </p:nvSpPr>
        <p:spPr>
          <a:xfrm>
            <a:off x="457200" y="2695493"/>
            <a:ext cx="6155871" cy="22522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Проанализировать и исследовать области применимости существующих методов</a:t>
            </a:r>
            <a:endParaRPr lang="ru-RU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Разработать метод интерактивной генерации ландшафта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Сравнить разработанный метод с существующими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8" name="Google Shape;225;p28">
            <a:extLst>
              <a:ext uri="{FF2B5EF4-FFF2-40B4-BE49-F238E27FC236}">
                <a16:creationId xmlns:a16="http://schemas.microsoft.com/office/drawing/2014/main" id="{7E371922-7269-4F4C-B625-024229C27B0F}"/>
              </a:ext>
            </a:extLst>
          </p:cNvPr>
          <p:cNvSpPr txBox="1"/>
          <p:nvPr/>
        </p:nvSpPr>
        <p:spPr>
          <a:xfrm>
            <a:off x="457199" y="569582"/>
            <a:ext cx="8106697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ru-RU" sz="32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Цель</a:t>
            </a:r>
            <a:endParaRPr sz="3200" b="1" i="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080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732C37-320F-4A71-91F9-9B2DA94215C8}"/>
              </a:ext>
            </a:extLst>
          </p:cNvPr>
          <p:cNvSpPr txBox="1"/>
          <p:nvPr/>
        </p:nvSpPr>
        <p:spPr>
          <a:xfrm>
            <a:off x="8799095" y="4774368"/>
            <a:ext cx="3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4</a:t>
            </a:r>
          </a:p>
        </p:txBody>
      </p:sp>
      <p:sp>
        <p:nvSpPr>
          <p:cNvPr id="12" name="Название 1">
            <a:extLst>
              <a:ext uri="{FF2B5EF4-FFF2-40B4-BE49-F238E27FC236}">
                <a16:creationId xmlns:a16="http://schemas.microsoft.com/office/drawing/2014/main" id="{6AF86EEA-3D91-4C73-AF0E-66635623A9E8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795921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Генерация ландшафта</a:t>
            </a:r>
            <a:r>
              <a:rPr lang="en-US" b="1" dirty="0"/>
              <a:t> </a:t>
            </a:r>
            <a:r>
              <a:rPr lang="ru-RU" b="1" dirty="0"/>
              <a:t>без входных данных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7F6DE-DE94-4CD2-8030-C3807BAFE649}"/>
              </a:ext>
            </a:extLst>
          </p:cNvPr>
          <p:cNvSpPr txBox="1">
            <a:spLocks/>
          </p:cNvSpPr>
          <p:nvPr/>
        </p:nvSpPr>
        <p:spPr>
          <a:xfrm>
            <a:off x="457200" y="1547865"/>
            <a:ext cx="3927987" cy="27569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Используется модификация</a:t>
            </a:r>
            <a:r>
              <a:rPr lang="en-US" dirty="0"/>
              <a:t> </a:t>
            </a:r>
            <a:r>
              <a:rPr lang="ru-RU" dirty="0"/>
              <a:t>классического алгоритма </a:t>
            </a:r>
            <a:r>
              <a:rPr lang="en-US" dirty="0"/>
              <a:t>Perlin</a:t>
            </a:r>
            <a:r>
              <a:rPr lang="ru-RU" dirty="0"/>
              <a:t> </a:t>
            </a:r>
            <a:r>
              <a:rPr lang="en-US" dirty="0"/>
              <a:t>noise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Это даёт более реалистичные склоны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Однако гребни и хребты создавать невозможно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4F4F0F-8531-419C-8384-7C86AB48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82" y="1532840"/>
            <a:ext cx="4314777" cy="289048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0D12A61-6A0C-4CC3-864A-E763E01054DF}"/>
              </a:ext>
            </a:extLst>
          </p:cNvPr>
          <p:cNvSpPr/>
          <p:nvPr/>
        </p:nvSpPr>
        <p:spPr>
          <a:xfrm>
            <a:off x="2045367" y="4674860"/>
            <a:ext cx="5402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sz="1400" dirty="0"/>
              <a:t>Ian </a:t>
            </a:r>
            <a:r>
              <a:rPr lang="en-US" sz="1400" dirty="0" err="1"/>
              <a:t>Parberry</a:t>
            </a:r>
            <a:r>
              <a:rPr lang="ru-RU" sz="1400" kern="100" dirty="0">
                <a:latin typeface="Calibri (Основной текст)"/>
                <a:cs typeface="Times New Roman" panose="02020603050405020304" pitchFamily="18" charset="0"/>
              </a:rPr>
              <a:t>. </a:t>
            </a:r>
            <a:r>
              <a:rPr lang="en-US" sz="1400" dirty="0"/>
              <a:t>Modeling Real-World Terrain with Exponentially Distributed Noise</a:t>
            </a:r>
            <a:endParaRPr lang="ru-RU" sz="1400" kern="100" dirty="0">
              <a:latin typeface="Calibri (Основной текст)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4F34CDB-8ECD-4321-A1DB-F1E5D259974E}"/>
              </a:ext>
            </a:extLst>
          </p:cNvPr>
          <p:cNvSpPr/>
          <p:nvPr/>
        </p:nvSpPr>
        <p:spPr>
          <a:xfrm>
            <a:off x="5408456" y="4408296"/>
            <a:ext cx="2645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Создаваемый ландшафт</a:t>
            </a:r>
            <a:endParaRPr lang="en-US" kern="100" dirty="0">
              <a:latin typeface="Calibri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242437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0732C37-320F-4A71-91F9-9B2DA94215C8}"/>
              </a:ext>
            </a:extLst>
          </p:cNvPr>
          <p:cNvSpPr txBox="1"/>
          <p:nvPr/>
        </p:nvSpPr>
        <p:spPr>
          <a:xfrm>
            <a:off x="8799095" y="4774368"/>
            <a:ext cx="3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</a:t>
            </a:r>
          </a:p>
        </p:txBody>
      </p:sp>
      <p:sp>
        <p:nvSpPr>
          <p:cNvPr id="12" name="Название 1">
            <a:extLst>
              <a:ext uri="{FF2B5EF4-FFF2-40B4-BE49-F238E27FC236}">
                <a16:creationId xmlns:a16="http://schemas.microsoft.com/office/drawing/2014/main" id="{6AF86EEA-3D91-4C73-AF0E-66635623A9E8}"/>
              </a:ext>
            </a:extLst>
          </p:cNvPr>
          <p:cNvSpPr txBox="1">
            <a:spLocks/>
          </p:cNvSpPr>
          <p:nvPr/>
        </p:nvSpPr>
        <p:spPr>
          <a:xfrm>
            <a:off x="457198" y="927382"/>
            <a:ext cx="7959215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Генерация ландшафта по входным данным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4C7F6DE-DE94-4CD2-8030-C3807BAFE649}"/>
              </a:ext>
            </a:extLst>
          </p:cNvPr>
          <p:cNvSpPr txBox="1">
            <a:spLocks/>
          </p:cNvSpPr>
          <p:nvPr/>
        </p:nvSpPr>
        <p:spPr>
          <a:xfrm>
            <a:off x="457201" y="1547864"/>
            <a:ext cx="4114800" cy="41139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 роли входных данных выступает набросок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Используется новый фрактальный алгоритм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Он позволяет работать в режиме реального времени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Но не даёт достаточной реалистичности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21EF01D-CC66-4CAC-B969-47C388453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682" y="1532840"/>
            <a:ext cx="4343412" cy="289048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315E3E4-8836-4A4A-A32E-BEA491EF4FE3}"/>
              </a:ext>
            </a:extLst>
          </p:cNvPr>
          <p:cNvSpPr/>
          <p:nvPr/>
        </p:nvSpPr>
        <p:spPr>
          <a:xfrm>
            <a:off x="2045367" y="4674860"/>
            <a:ext cx="5402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sz="1400" dirty="0"/>
              <a:t>François-Xavier </a:t>
            </a:r>
            <a:r>
              <a:rPr lang="en-US" sz="1400" dirty="0" err="1"/>
              <a:t>Talgorn</a:t>
            </a:r>
            <a:r>
              <a:rPr lang="ru-RU" sz="1400" dirty="0"/>
              <a:t>, </a:t>
            </a:r>
            <a:r>
              <a:rPr lang="en-US" sz="1400" dirty="0" err="1"/>
              <a:t>Farès</a:t>
            </a:r>
            <a:r>
              <a:rPr lang="en-US" sz="1400" dirty="0"/>
              <a:t> </a:t>
            </a:r>
            <a:r>
              <a:rPr lang="en-US" sz="1400" dirty="0" err="1"/>
              <a:t>Belhadj</a:t>
            </a:r>
            <a:r>
              <a:rPr lang="ru-RU" sz="1400" kern="100" dirty="0">
                <a:latin typeface="Calibri (Основной текст)"/>
                <a:cs typeface="Times New Roman" panose="02020603050405020304" pitchFamily="18" charset="0"/>
              </a:rPr>
              <a:t>. </a:t>
            </a:r>
            <a:r>
              <a:rPr lang="en-US" sz="1400" dirty="0"/>
              <a:t>Real-Time Sketch-Based Terrain Generation</a:t>
            </a:r>
            <a:endParaRPr lang="ru-RU" sz="1400" kern="100" dirty="0">
              <a:latin typeface="Calibri (Основной текст)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849F33-1422-46CE-98DD-2F3F2A04F1F0}"/>
              </a:ext>
            </a:extLst>
          </p:cNvPr>
          <p:cNvSpPr/>
          <p:nvPr/>
        </p:nvSpPr>
        <p:spPr>
          <a:xfrm>
            <a:off x="5408456" y="4408296"/>
            <a:ext cx="2645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Создаваемый ландшафт</a:t>
            </a:r>
            <a:endParaRPr lang="en-US" kern="100" dirty="0">
              <a:latin typeface="Calibri (Основной текст)"/>
            </a:endParaRPr>
          </a:p>
        </p:txBody>
      </p:sp>
    </p:spTree>
    <p:extLst>
      <p:ext uri="{BB962C8B-B14F-4D97-AF65-F5344CB8AC3E}">
        <p14:creationId xmlns:p14="http://schemas.microsoft.com/office/powerpoint/2010/main" val="137238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6B23BB-56A1-4BFB-8F21-4334008928CC}"/>
              </a:ext>
            </a:extLst>
          </p:cNvPr>
          <p:cNvSpPr txBox="1"/>
          <p:nvPr/>
        </p:nvSpPr>
        <p:spPr>
          <a:xfrm>
            <a:off x="8799095" y="4774368"/>
            <a:ext cx="3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FE3B265-A358-4B46-ABF9-6C1B40151F4E}"/>
              </a:ext>
            </a:extLst>
          </p:cNvPr>
          <p:cNvSpPr txBox="1">
            <a:spLocks/>
          </p:cNvSpPr>
          <p:nvPr/>
        </p:nvSpPr>
        <p:spPr>
          <a:xfrm>
            <a:off x="457200" y="1547864"/>
            <a:ext cx="6155871" cy="322650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Набросок рисуется пользователем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Преобразование наброска в карту высот производится нейронной сетью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Реки показаны синим, хребты — красным,</a:t>
            </a:r>
          </a:p>
          <a:p>
            <a:pPr marL="0" indent="0">
              <a:buNone/>
            </a:pPr>
            <a:r>
              <a:rPr lang="ru-RU" dirty="0"/>
              <a:t>     высоты — зелёным</a:t>
            </a:r>
          </a:p>
        </p:txBody>
      </p:sp>
      <p:sp>
        <p:nvSpPr>
          <p:cNvPr id="11" name="Название 1">
            <a:extLst>
              <a:ext uri="{FF2B5EF4-FFF2-40B4-BE49-F238E27FC236}">
                <a16:creationId xmlns:a16="http://schemas.microsoft.com/office/drawing/2014/main" id="{EFC367B5-CFD4-4B1B-B3C3-8987AEA9A4C9}"/>
              </a:ext>
            </a:extLst>
          </p:cNvPr>
          <p:cNvSpPr txBox="1">
            <a:spLocks/>
          </p:cNvSpPr>
          <p:nvPr/>
        </p:nvSpPr>
        <p:spPr>
          <a:xfrm>
            <a:off x="457199" y="927382"/>
            <a:ext cx="8624455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Метод получения карты высот по наброску</a:t>
            </a:r>
            <a:r>
              <a:rPr lang="en-US" b="1" dirty="0"/>
              <a:t> (1)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4445DF-DF5F-4853-8E29-5A8A33DBFFFC}"/>
              </a:ext>
            </a:extLst>
          </p:cNvPr>
          <p:cNvSpPr/>
          <p:nvPr/>
        </p:nvSpPr>
        <p:spPr>
          <a:xfrm>
            <a:off x="2045367" y="4674860"/>
            <a:ext cx="5402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sz="1400" kern="100" dirty="0">
                <a:latin typeface="Calibri (Основной текст)"/>
                <a:cs typeface="Times New Roman" panose="02020603050405020304" pitchFamily="18" charset="0"/>
              </a:rPr>
              <a:t>Eric </a:t>
            </a:r>
            <a:r>
              <a:rPr lang="en-US" sz="1400" kern="100" dirty="0" err="1">
                <a:latin typeface="Calibri (Основной текст)"/>
                <a:cs typeface="Times New Roman" panose="02020603050405020304" pitchFamily="18" charset="0"/>
              </a:rPr>
              <a:t>Guérin</a:t>
            </a:r>
            <a:r>
              <a:rPr lang="en-US" sz="1400" kern="100" dirty="0">
                <a:latin typeface="Calibri (Основной текст)"/>
                <a:cs typeface="Times New Roman" panose="02020603050405020304" pitchFamily="18" charset="0"/>
              </a:rPr>
              <a:t> et al</a:t>
            </a:r>
            <a:r>
              <a:rPr lang="ru-RU" sz="1400" kern="100" dirty="0">
                <a:latin typeface="Calibri (Основной текст)"/>
                <a:cs typeface="Times New Roman" panose="02020603050405020304" pitchFamily="18" charset="0"/>
              </a:rPr>
              <a:t>. </a:t>
            </a:r>
            <a:r>
              <a:rPr lang="en-US" sz="1400" kern="100" dirty="0">
                <a:latin typeface="Calibri (Основной текст)"/>
                <a:cs typeface="Times New Roman" panose="02020603050405020304" pitchFamily="18" charset="0"/>
              </a:rPr>
              <a:t>Interactive Example-Based Terrain Authoring with Conditional Generative Adversarial Networks</a:t>
            </a:r>
            <a:endParaRPr lang="ru-RU" sz="1400" kern="100" dirty="0">
              <a:latin typeface="Calibri (Основной текст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7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6B23BB-56A1-4BFB-8F21-4334008928CC}"/>
              </a:ext>
            </a:extLst>
          </p:cNvPr>
          <p:cNvSpPr txBox="1"/>
          <p:nvPr/>
        </p:nvSpPr>
        <p:spPr>
          <a:xfrm>
            <a:off x="8799095" y="4774368"/>
            <a:ext cx="3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7</a:t>
            </a:r>
            <a:endParaRPr lang="en-US" dirty="0">
              <a:latin typeface="Calibri (Основной текст)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89AFF2D-CC07-4B16-A2F9-3DEB0C96C24A}"/>
              </a:ext>
            </a:extLst>
          </p:cNvPr>
          <p:cNvSpPr/>
          <p:nvPr/>
        </p:nvSpPr>
        <p:spPr>
          <a:xfrm>
            <a:off x="1473550" y="4162379"/>
            <a:ext cx="2146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kern="100" dirty="0">
                <a:latin typeface="Calibri (Основной текст)"/>
              </a:rPr>
              <a:t>Входной набросок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6785F2F-EBA1-4C53-94A8-4969C84B33B1}"/>
              </a:ext>
            </a:extLst>
          </p:cNvPr>
          <p:cNvSpPr/>
          <p:nvPr/>
        </p:nvSpPr>
        <p:spPr>
          <a:xfrm>
            <a:off x="4586651" y="4128037"/>
            <a:ext cx="4020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Реконструированный по выходной карте высот ландшафт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10" name="Название 1">
            <a:extLst>
              <a:ext uri="{FF2B5EF4-FFF2-40B4-BE49-F238E27FC236}">
                <a16:creationId xmlns:a16="http://schemas.microsoft.com/office/drawing/2014/main" id="{DA5EE844-FB98-4B46-B022-2CF8DAAE2EB1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8555182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Метод получения карты высот по наброску</a:t>
            </a:r>
            <a:r>
              <a:rPr lang="en-US" b="1" dirty="0"/>
              <a:t> (2)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1A9C80A-74AA-4C25-B3D1-A0A14CC4FD61}"/>
              </a:ext>
            </a:extLst>
          </p:cNvPr>
          <p:cNvSpPr/>
          <p:nvPr/>
        </p:nvSpPr>
        <p:spPr>
          <a:xfrm>
            <a:off x="2045367" y="4674860"/>
            <a:ext cx="5402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en-US" sz="1400" kern="100" dirty="0">
                <a:latin typeface="Calibri (Основной текст)"/>
                <a:cs typeface="Times New Roman" panose="02020603050405020304" pitchFamily="18" charset="0"/>
              </a:rPr>
              <a:t>Eric </a:t>
            </a:r>
            <a:r>
              <a:rPr lang="en-US" sz="1400" kern="100" dirty="0" err="1">
                <a:latin typeface="Calibri (Основной текст)"/>
                <a:cs typeface="Times New Roman" panose="02020603050405020304" pitchFamily="18" charset="0"/>
              </a:rPr>
              <a:t>Guérin</a:t>
            </a:r>
            <a:r>
              <a:rPr lang="en-US" sz="1400" kern="100" dirty="0">
                <a:latin typeface="Calibri (Основной текст)"/>
                <a:cs typeface="Times New Roman" panose="02020603050405020304" pitchFamily="18" charset="0"/>
              </a:rPr>
              <a:t> et al</a:t>
            </a:r>
            <a:r>
              <a:rPr lang="ru-RU" sz="1400" kern="100" dirty="0">
                <a:latin typeface="Calibri (Основной текст)"/>
                <a:cs typeface="Times New Roman" panose="02020603050405020304" pitchFamily="18" charset="0"/>
              </a:rPr>
              <a:t>. </a:t>
            </a:r>
            <a:r>
              <a:rPr lang="en-US" sz="1400" kern="100" dirty="0">
                <a:latin typeface="Calibri (Основной текст)"/>
                <a:cs typeface="Times New Roman" panose="02020603050405020304" pitchFamily="18" charset="0"/>
              </a:rPr>
              <a:t>Interactive Example-Based Terrain Authoring with Conditional Generative Adversarial Networks</a:t>
            </a:r>
            <a:endParaRPr lang="ru-RU" sz="1400" kern="100" dirty="0">
              <a:latin typeface="Calibri (Основной текст)"/>
              <a:cs typeface="Times New Roman" panose="02020603050405020304" pitchFamily="18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56803C-20AF-4DB5-8BD2-5AA5980C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64" y="1547865"/>
            <a:ext cx="2656914" cy="261451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D451CF3-B24E-4173-8586-BA42ED513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623" y="1559475"/>
            <a:ext cx="2656913" cy="260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3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6B23BB-56A1-4BFB-8F21-4334008928CC}"/>
              </a:ext>
            </a:extLst>
          </p:cNvPr>
          <p:cNvSpPr txBox="1"/>
          <p:nvPr/>
        </p:nvSpPr>
        <p:spPr>
          <a:xfrm>
            <a:off x="8799095" y="4774368"/>
            <a:ext cx="3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B3D51E8-8C53-4B7A-A9C4-3B52ED46C244}"/>
              </a:ext>
            </a:extLst>
          </p:cNvPr>
          <p:cNvSpPr txBox="1">
            <a:spLocks/>
          </p:cNvSpPr>
          <p:nvPr/>
        </p:nvSpPr>
        <p:spPr>
          <a:xfrm>
            <a:off x="457199" y="1547865"/>
            <a:ext cx="6356555" cy="278614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0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Основан на методе генерации по наброску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Добавлена возможность делать набросок более комплексным за счёт дорог и плоских возвышенностей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Дороги показаны жёлтым, плоские возвышенности — фиолетовым</a:t>
            </a:r>
          </a:p>
        </p:txBody>
      </p:sp>
      <p:sp>
        <p:nvSpPr>
          <p:cNvPr id="12" name="Название 1">
            <a:extLst>
              <a:ext uri="{FF2B5EF4-FFF2-40B4-BE49-F238E27FC236}">
                <a16:creationId xmlns:a16="http://schemas.microsoft.com/office/drawing/2014/main" id="{25EA0CB3-47A3-4E10-AFFF-0121D4F79C2E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Предлагаемый метод</a:t>
            </a:r>
            <a:r>
              <a:rPr lang="en-US" b="1" dirty="0"/>
              <a:t> (1)</a:t>
            </a:r>
          </a:p>
        </p:txBody>
      </p:sp>
    </p:spTree>
    <p:extLst>
      <p:ext uri="{BB962C8B-B14F-4D97-AF65-F5344CB8AC3E}">
        <p14:creationId xmlns:p14="http://schemas.microsoft.com/office/powerpoint/2010/main" val="322601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6B23BB-56A1-4BFB-8F21-4334008928CC}"/>
              </a:ext>
            </a:extLst>
          </p:cNvPr>
          <p:cNvSpPr txBox="1"/>
          <p:nvPr/>
        </p:nvSpPr>
        <p:spPr>
          <a:xfrm>
            <a:off x="8799095" y="4774368"/>
            <a:ext cx="34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Calibri (Основной текст)"/>
              </a:rPr>
              <a:t>9</a:t>
            </a:r>
            <a:endParaRPr lang="en-US" dirty="0">
              <a:latin typeface="Calibri (Основной текст)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4C9F1A-F36B-45C5-93F6-75A5139BE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60" y="1562104"/>
            <a:ext cx="2787916" cy="274079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3B8025-30F7-4176-BF19-01F77A029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624" y="1562104"/>
            <a:ext cx="2787916" cy="2740795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89AFF2D-CC07-4B16-A2F9-3DEB0C96C24A}"/>
              </a:ext>
            </a:extLst>
          </p:cNvPr>
          <p:cNvSpPr/>
          <p:nvPr/>
        </p:nvSpPr>
        <p:spPr>
          <a:xfrm>
            <a:off x="1408047" y="4317139"/>
            <a:ext cx="2146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Набросок с</a:t>
            </a:r>
          </a:p>
          <a:p>
            <a:pPr algn="ctr"/>
            <a:r>
              <a:rPr lang="ru-RU" kern="100" dirty="0">
                <a:latin typeface="Calibri (Основной текст)"/>
              </a:rPr>
              <a:t>дорогой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06785F2F-EBA1-4C53-94A8-4969C84B33B1}"/>
              </a:ext>
            </a:extLst>
          </p:cNvPr>
          <p:cNvSpPr/>
          <p:nvPr/>
        </p:nvSpPr>
        <p:spPr>
          <a:xfrm>
            <a:off x="5589210" y="4317138"/>
            <a:ext cx="2146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kern="100" dirty="0">
                <a:latin typeface="Calibri (Основной текст)"/>
              </a:rPr>
              <a:t>Набросок с плоской</a:t>
            </a:r>
          </a:p>
          <a:p>
            <a:pPr algn="ctr"/>
            <a:r>
              <a:rPr lang="ru-RU" kern="100" dirty="0">
                <a:latin typeface="Calibri (Основной текст)"/>
              </a:rPr>
              <a:t>возвышенностью</a:t>
            </a:r>
            <a:endParaRPr lang="en-US" kern="100" dirty="0">
              <a:latin typeface="Calibri (Основной текст)"/>
            </a:endParaRPr>
          </a:p>
        </p:txBody>
      </p:sp>
      <p:sp>
        <p:nvSpPr>
          <p:cNvPr id="10" name="Название 1">
            <a:extLst>
              <a:ext uri="{FF2B5EF4-FFF2-40B4-BE49-F238E27FC236}">
                <a16:creationId xmlns:a16="http://schemas.microsoft.com/office/drawing/2014/main" id="{DA5EE844-FB98-4B46-B022-2CF8DAAE2EB1}"/>
              </a:ext>
            </a:extLst>
          </p:cNvPr>
          <p:cNvSpPr txBox="1">
            <a:spLocks/>
          </p:cNvSpPr>
          <p:nvPr/>
        </p:nvSpPr>
        <p:spPr>
          <a:xfrm>
            <a:off x="457200" y="927382"/>
            <a:ext cx="6273934" cy="6204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Предлагаемый метод</a:t>
            </a:r>
            <a:r>
              <a:rPr lang="en-US" b="1" dirty="0"/>
              <a:t> (2)</a:t>
            </a:r>
          </a:p>
        </p:txBody>
      </p:sp>
    </p:spTree>
    <p:extLst>
      <p:ext uri="{BB962C8B-B14F-4D97-AF65-F5344CB8AC3E}">
        <p14:creationId xmlns:p14="http://schemas.microsoft.com/office/powerpoint/2010/main" val="1868331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22073</TotalTime>
  <Words>1713</Words>
  <Application>Microsoft Office PowerPoint</Application>
  <PresentationFormat>Экран (16:9)</PresentationFormat>
  <Paragraphs>268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(Основной текст)</vt:lpstr>
      <vt:lpstr>Cambria Math</vt:lpstr>
      <vt:lpstr>Times New Roman</vt:lpstr>
      <vt:lpstr>Cover</vt:lpstr>
      <vt:lpstr>1_Cover</vt:lpstr>
      <vt:lpstr>Разработка метода интерактивной генерации ландшафта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Мирослав Мирославов</cp:lastModifiedBy>
  <cp:revision>338</cp:revision>
  <dcterms:created xsi:type="dcterms:W3CDTF">2014-06-27T12:30:22Z</dcterms:created>
  <dcterms:modified xsi:type="dcterms:W3CDTF">2022-01-22T14:34:20Z</dcterms:modified>
</cp:coreProperties>
</file>